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8"/>
  </p:notesMasterIdLst>
  <p:handoutMasterIdLst>
    <p:handoutMasterId r:id="rId49"/>
  </p:handoutMasterIdLst>
  <p:sldIdLst>
    <p:sldId id="292" r:id="rId2"/>
    <p:sldId id="256" r:id="rId3"/>
    <p:sldId id="262" r:id="rId4"/>
    <p:sldId id="263" r:id="rId5"/>
    <p:sldId id="260" r:id="rId6"/>
    <p:sldId id="293" r:id="rId7"/>
    <p:sldId id="296" r:id="rId8"/>
    <p:sldId id="295" r:id="rId9"/>
    <p:sldId id="294" r:id="rId10"/>
    <p:sldId id="267" r:id="rId11"/>
    <p:sldId id="268" r:id="rId12"/>
    <p:sldId id="271" r:id="rId13"/>
    <p:sldId id="273" r:id="rId14"/>
    <p:sldId id="270" r:id="rId15"/>
    <p:sldId id="274" r:id="rId16"/>
    <p:sldId id="275" r:id="rId17"/>
    <p:sldId id="276" r:id="rId18"/>
    <p:sldId id="278" r:id="rId19"/>
    <p:sldId id="272" r:id="rId20"/>
    <p:sldId id="279" r:id="rId21"/>
    <p:sldId id="280" r:id="rId22"/>
    <p:sldId id="281" r:id="rId23"/>
    <p:sldId id="311" r:id="rId24"/>
    <p:sldId id="306" r:id="rId25"/>
    <p:sldId id="291" r:id="rId26"/>
    <p:sldId id="307" r:id="rId27"/>
    <p:sldId id="308" r:id="rId28"/>
    <p:sldId id="282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83" r:id="rId37"/>
    <p:sldId id="266" r:id="rId38"/>
    <p:sldId id="310" r:id="rId39"/>
    <p:sldId id="312" r:id="rId40"/>
    <p:sldId id="309" r:id="rId41"/>
    <p:sldId id="284" r:id="rId42"/>
    <p:sldId id="305" r:id="rId43"/>
    <p:sldId id="286" r:id="rId44"/>
    <p:sldId id="287" r:id="rId45"/>
    <p:sldId id="288" r:id="rId46"/>
    <p:sldId id="28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F"/>
    <a:srgbClr val="97000B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3C3229-E54F-4703-9133-9A54CFB26FBF}" type="datetimeFigureOut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72CCC3-ACAD-4239-B0BB-2DF47404D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BD1AD9-F358-4374-B184-8FC9A2D97BD4}" type="datetimeFigureOut">
              <a:rPr lang="uk-UA"/>
              <a:pPr>
                <a:defRPr/>
              </a:pPr>
              <a:t>17.03.2020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2CC517-920D-4613-9BEA-5AC741A9B6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423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EF9160-D73F-40CF-847E-5429AE2E4030}" type="slidenum">
              <a:rPr lang="uk-UA" altLang="uk-UA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uk-UA" altLang="uk-U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1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9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5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5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9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744006-2E90-4072-B8B8-EE01161190CB}" type="datetimeFigureOut">
              <a:rPr lang="en-US" smtClean="0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F6E8E3-6EF1-494B-A139-974EB723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4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mo.org.ua/news/%D0%BD%D0%BE%D0%B2%D0%B0-%D1%80%D0%B5%D0%B4%D0%B0%D0%BA%D1%86%D1%96%D1%8F-%D1%83%D0%BA%D1%80%D0%B0%D1%97%D0%BD%D1%81%D1%8C%D0%BA%D0%BE%D0%B3%D0%BE-%D0%BF%D1%80%D0%B0%D0%B2%D0%BE%D0%BF%D0%B8%D1%81%D1%83.-%D0%BF%D0%BE%D0%B2%D0%BD%D0%B8%D0%B9-%D1%82%D0%B5%D0%BA%D1%81%D1%82.html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ukr.-pravopys-2019.-osnovni-zminy.pdf" TargetMode="External"/><Relationship Id="rId5" Type="http://schemas.openxmlformats.org/officeDocument/2006/relationships/hyperlink" Target="&#1053;&#1086;&#1074;&#1080;&#1081;%20&#1087;&#1088;&#1072;&#1074;&#1086;&#1087;&#1080;&#1089;.pdf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mo.org.ua/news/%D0%BD%D0%BE%D0%B2%D0%B0-%D1%80%D0%B5%D0%B4%D0%B0%D0%BA%D1%86%D1%96%D1%8F-%D1%83%D0%BA%D1%80%D0%B0%D1%97%D0%BD%D1%81%D1%8C%D0%BA%D0%BE%D0%B3%D0%BE-%D0%BF%D1%80%D0%B0%D0%B2%D0%BE%D0%BF%D0%B8%D1%81%D1%83.-%D0%BF%D0%BE%D0%B2%D0%BD%D0%B8%D0%B9-%D1%82%D0%B5%D0%BA%D1%81%D1%82.html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ukr.-pravopys-2019.-osnovni-zminy.pdf" TargetMode="External"/><Relationship Id="rId5" Type="http://schemas.openxmlformats.org/officeDocument/2006/relationships/hyperlink" Target="&#1053;&#1086;&#1074;&#1080;&#1081;%20&#1087;&#1088;&#1072;&#1074;&#1086;&#1087;&#1080;&#1089;.pdf" TargetMode="Externa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sum.in.ua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nyk.ua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slovnyk.ua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lovopedia.org.u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&#1072;&#1074;&#1088;&#1072;&#1084;&#1077;&#1085;&#1082;&#1086;.&#1091;&#1082;&#1088;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952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08866" y="1133997"/>
            <a:ext cx="6858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Український  правопис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(нова редакція)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3600" y="2614613"/>
            <a:ext cx="52435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Правопис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–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це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еталон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писемної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літературної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мови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450" y="652463"/>
            <a:ext cx="7885113" cy="5413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977900" y="4689475"/>
            <a:ext cx="4481513" cy="9239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Богдан Миколайович </a:t>
            </a:r>
            <a:r>
              <a:rPr lang="uk-UA" dirty="0" err="1"/>
              <a:t>Ажнюк</a:t>
            </a:r>
            <a:r>
              <a:rPr lang="uk-UA" dirty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директор Інституту мовознавства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імені Олександра Потебні НАН України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6288" y="1403350"/>
            <a:ext cx="2368550" cy="3132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5663" y="1004888"/>
            <a:ext cx="5073650" cy="16938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Змін небагато.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Правопис має бути стабілізатором, а не </a:t>
            </a:r>
            <a:r>
              <a:rPr lang="uk-UA" sz="20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збуджувачем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терапією, а не шоковою терапією. Мовна практика в нас дуже строката, хаотична навіть… Якось це треба стабілізувати».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1711325"/>
            <a:ext cx="1963738" cy="26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39233"/>
            <a:ext cx="6858000" cy="6155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Український</a:t>
            </a:r>
            <a:r>
              <a:rPr lang="ru-RU" sz="3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</a:t>
            </a:r>
            <a:r>
              <a:rPr lang="ru-RU" sz="3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правопис</a:t>
            </a:r>
            <a:endParaRPr lang="ru-RU" sz="3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l="12103" t="10318" r="12922" b="20865"/>
          <a:stretch/>
        </p:blipFill>
        <p:spPr bwMode="auto">
          <a:xfrm>
            <a:off x="612775" y="1106488"/>
            <a:ext cx="4883150" cy="358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Выноска 1 (граница и черта) 5">
            <a:hlinkClick r:id="rId5" action="ppaction://hlinkfile"/>
          </p:cNvPr>
          <p:cNvSpPr/>
          <p:nvPr/>
        </p:nvSpPr>
        <p:spPr>
          <a:xfrm>
            <a:off x="6762750" y="479425"/>
            <a:ext cx="2058988" cy="706438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Повний текст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Выноска 1 (граница и черта) 6">
            <a:hlinkClick r:id="rId6" action="ppaction://hlinkfile"/>
          </p:cNvPr>
          <p:cNvSpPr/>
          <p:nvPr/>
        </p:nvSpPr>
        <p:spPr>
          <a:xfrm>
            <a:off x="6762750" y="1271588"/>
            <a:ext cx="2058988" cy="706437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Основні зміни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/>
          <a:srcRect l="594" t="10489" r="5437" b="18987"/>
          <a:stretch/>
        </p:blipFill>
        <p:spPr bwMode="auto">
          <a:xfrm>
            <a:off x="2708275" y="2479675"/>
            <a:ext cx="6113463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413125" y="5070475"/>
            <a:ext cx="5114925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03.06.2019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 цього моменту рекомендовано застосовувати норми та правила нової редакції Правопису в усіх сферах суспільного життя, зокрема в офіційно-діловому стилі мовлення.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76540"/>
              </a:clrFrom>
              <a:clrTo>
                <a:srgbClr val="A7654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24278" y="2824680"/>
            <a:ext cx="4242164" cy="311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Выноска 1 (граница и черта) 7">
            <a:hlinkClick r:id="rId3" action="ppaction://hlinksldjump"/>
          </p:cNvPr>
          <p:cNvSpPr/>
          <p:nvPr/>
        </p:nvSpPr>
        <p:spPr>
          <a:xfrm>
            <a:off x="6383338" y="1912938"/>
            <a:ext cx="2058987" cy="706437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6383338" y="2738438"/>
            <a:ext cx="2058987" cy="706437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варіанти</a:t>
            </a: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6383338" y="3587750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унормовано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450" y="1158875"/>
            <a:ext cx="3584575" cy="152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solidFill>
                  <a:srgbClr val="C00000"/>
                </a:solidFill>
              </a:rPr>
              <a:t>проєкт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1250" y="3179763"/>
            <a:ext cx="6172200" cy="1573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так само як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ін’єкція, траєкторія, об’єкт, суб'єкт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8022"/>
              <a:gd name="adj4" fmla="val -10134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450" y="1158875"/>
            <a:ext cx="3584575" cy="152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solidFill>
                  <a:srgbClr val="C00000"/>
                </a:solidFill>
              </a:rPr>
              <a:t>фоє</a:t>
            </a:r>
            <a:endParaRPr lang="uk-UA" sz="4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5813" y="3468688"/>
            <a:ext cx="6597650" cy="1330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400">
                <a:solidFill>
                  <a:srgbClr val="1F4E79"/>
                </a:solidFill>
              </a:rPr>
              <a:t>конвеєр, лояльний, </a:t>
            </a:r>
            <a:r>
              <a:rPr lang="uk-UA" sz="24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параноя, плеєр, плеяда, рояль, саквояж, 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секвоя</a:t>
            </a:r>
            <a:r>
              <a:rPr lang="uk-UA" sz="24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 фаянс, феєрверк,  траєкторія, 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Гоя</a:t>
            </a:r>
            <a:r>
              <a:rPr lang="uk-UA" sz="24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Феєрбах</a:t>
            </a:r>
            <a:r>
              <a:rPr lang="uk-UA" sz="24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Соєр, Хаям</a:t>
            </a:r>
            <a:r>
              <a:rPr lang="uk-UA" sz="24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8022"/>
              <a:gd name="adj4" fmla="val -10134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450" y="1158875"/>
            <a:ext cx="3584575" cy="152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solidFill>
                  <a:srgbClr val="C00000"/>
                </a:solidFill>
              </a:rPr>
              <a:t>віцепрезидент</a:t>
            </a:r>
            <a:r>
              <a:rPr lang="uk-UA" sz="2800" b="1" dirty="0">
                <a:solidFill>
                  <a:srgbClr val="C00000"/>
                </a:solidFill>
              </a:rPr>
              <a:t>, </a:t>
            </a:r>
            <a:r>
              <a:rPr lang="uk-UA" sz="2800" b="1" dirty="0" err="1">
                <a:solidFill>
                  <a:srgbClr val="C00000"/>
                </a:solidFill>
              </a:rPr>
              <a:t>ексміністр</a:t>
            </a:r>
            <a:r>
              <a:rPr lang="uk-UA" sz="2800" b="1" dirty="0">
                <a:solidFill>
                  <a:srgbClr val="C00000"/>
                </a:solidFill>
              </a:rPr>
              <a:t>, </a:t>
            </a:r>
            <a:r>
              <a:rPr lang="uk-UA" sz="2800" b="1" dirty="0" err="1">
                <a:solidFill>
                  <a:srgbClr val="C00000"/>
                </a:solidFill>
              </a:rPr>
              <a:t>вебсайт</a:t>
            </a:r>
            <a:r>
              <a:rPr lang="uk-UA" sz="2800" b="1" dirty="0">
                <a:solidFill>
                  <a:srgbClr val="C00000"/>
                </a:solidFill>
              </a:rPr>
              <a:t>, </a:t>
            </a:r>
            <a:r>
              <a:rPr lang="uk-UA" sz="2800" b="1" dirty="0" err="1">
                <a:solidFill>
                  <a:srgbClr val="C00000"/>
                </a:solidFill>
              </a:rPr>
              <a:t>мініпромова</a:t>
            </a:r>
            <a:endParaRPr lang="uk-UA" sz="1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5813" y="2789238"/>
            <a:ext cx="6597650" cy="1276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архі-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архи-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бліц-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гіпер-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екстра-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макро-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максі-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міді-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мікро-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міні-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мульти-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нано-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полі-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преміум-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супер-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топ-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ультра-</a:t>
            </a:r>
            <a:r>
              <a:rPr lang="uk-UA" sz="2400" kern="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kern="0" dirty="0" err="1">
                <a:solidFill>
                  <a:schemeClr val="accent1">
                    <a:lumMod val="50000"/>
                  </a:schemeClr>
                </a:solidFill>
              </a:rPr>
              <a:t>флеш-</a:t>
            </a:r>
            <a:endParaRPr lang="uk-UA" sz="24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8022"/>
              <a:gd name="adj4" fmla="val -10134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813" y="4124325"/>
            <a:ext cx="6597650" cy="677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</a:rPr>
              <a:t>анти-, контр-, </a:t>
            </a:r>
            <a:r>
              <a:rPr lang="ru-RU" sz="2400" kern="0" dirty="0" err="1">
                <a:solidFill>
                  <a:schemeClr val="accent1">
                    <a:lumMod val="50000"/>
                  </a:schemeClr>
                </a:solidFill>
              </a:rPr>
              <a:t>віце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</a:rPr>
              <a:t>-, </a:t>
            </a:r>
            <a:r>
              <a:rPr lang="ru-RU" sz="2400" kern="0" dirty="0" err="1">
                <a:solidFill>
                  <a:schemeClr val="accent1">
                    <a:lumMod val="50000"/>
                  </a:schemeClr>
                </a:solidFill>
              </a:rPr>
              <a:t>екс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</a:rPr>
              <a:t>-, лейб-, </a:t>
            </a:r>
            <a:r>
              <a:rPr lang="ru-RU" sz="2400" kern="0" dirty="0" err="1">
                <a:solidFill>
                  <a:schemeClr val="accent1">
                    <a:lumMod val="50000"/>
                  </a:schemeClr>
                </a:solidFill>
              </a:rPr>
              <a:t>обер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</a:rPr>
              <a:t>-, </a:t>
            </a:r>
            <a:r>
              <a:rPr lang="ru-RU" sz="2400" kern="0" dirty="0" err="1">
                <a:solidFill>
                  <a:schemeClr val="accent1">
                    <a:lumMod val="50000"/>
                  </a:schemeClr>
                </a:solidFill>
              </a:rPr>
              <a:t>штабс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</a:rPr>
              <a:t>-, унтер-</a:t>
            </a:r>
            <a:endParaRPr lang="uk-UA" sz="2400" kern="0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613" y="4875213"/>
            <a:ext cx="7975600" cy="1335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а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нтив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і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рус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архіскладн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и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й,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бліцопитування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 вебсторінка,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гіперм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а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ркет, екстракл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а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с, мінікомп’ютер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 нанотехнології, </a:t>
            </a:r>
            <a:r>
              <a:rPr lang="vi-VN" sz="2400" b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флешінтерв’ю</a:t>
            </a:r>
            <a:r>
              <a:rPr lang="uk-UA" sz="24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 флешмоб…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450" y="1158875"/>
            <a:ext cx="3584575" cy="152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C00000"/>
                </a:solidFill>
              </a:rPr>
              <a:t>пів хвилини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C00000"/>
                </a:solidFill>
              </a:rPr>
              <a:t>(пів = половина) 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4838" y="3676650"/>
            <a:ext cx="6807200" cy="66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пів яблука, пів Полтави, пів України…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8022"/>
              <a:gd name="adj4" fmla="val -10134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4838" y="4454525"/>
            <a:ext cx="6807200" cy="623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але піваркуш, півколо, півострів…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9450" y="1158875"/>
            <a:ext cx="3584575" cy="152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solidFill>
                  <a:srgbClr val="C00000"/>
                </a:solidFill>
              </a:rPr>
              <a:t>священник</a:t>
            </a:r>
            <a:endParaRPr lang="uk-UA" sz="36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C00000"/>
                </a:solidFill>
              </a:rPr>
              <a:t>Святвечір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4838" y="3259138"/>
            <a:ext cx="6807200" cy="10779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400">
                <a:solidFill>
                  <a:srgbClr val="1F4E79"/>
                </a:solidFill>
              </a:rPr>
              <a:t>так само як</a:t>
            </a:r>
          </a:p>
          <a:p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годинник, письменник, священник</a:t>
            </a:r>
            <a:endParaRPr lang="uk-UA" sz="3200">
              <a:solidFill>
                <a:srgbClr val="1F4E79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8022"/>
              <a:gd name="adj4" fmla="val -10134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4838" y="4454525"/>
            <a:ext cx="6807200" cy="804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400">
                <a:solidFill>
                  <a:srgbClr val="1F4E79"/>
                </a:solidFill>
              </a:rPr>
              <a:t>так само як</a:t>
            </a:r>
          </a:p>
          <a:p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адмінрес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у</a:t>
            </a:r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рс, Міносвіти</a:t>
            </a:r>
            <a:endParaRPr lang="uk-UA" sz="3200">
              <a:solidFill>
                <a:srgbClr val="1F4E79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425" y="1158875"/>
            <a:ext cx="3757613" cy="1476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C00000"/>
                </a:solidFill>
              </a:rPr>
              <a:t>твітер, ґуґл</a:t>
            </a:r>
            <a:r>
              <a:rPr lang="uk-UA" sz="3600" b="1" dirty="0">
                <a:solidFill>
                  <a:srgbClr val="C00000"/>
                </a:solidFill>
              </a:rPr>
              <a:t>, </a:t>
            </a:r>
            <a:r>
              <a:rPr lang="uk-UA" sz="3600" b="1" dirty="0" err="1">
                <a:solidFill>
                  <a:srgbClr val="C00000"/>
                </a:solidFill>
              </a:rPr>
              <a:t>фейсбук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0813" y="3965575"/>
            <a:ext cx="7261225" cy="1131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але</a:t>
            </a:r>
          </a:p>
          <a:p>
            <a:r>
              <a:rPr lang="uk-UA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мережа «Фейсб</a:t>
            </a:r>
            <a:r>
              <a:rPr lang="uk-UA" sz="3200" b="1" i="1" u="sng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у</a:t>
            </a:r>
            <a:r>
              <a:rPr lang="uk-UA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к», енциклопедія «Вікіп</a:t>
            </a:r>
            <a:r>
              <a:rPr lang="uk-UA" sz="3200" b="1" i="1" u="sng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е</a:t>
            </a:r>
            <a:r>
              <a:rPr lang="uk-UA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дія»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5458"/>
              <a:gd name="adj4" fmla="val -88589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76540"/>
              </a:clrFrom>
              <a:clrTo>
                <a:srgbClr val="A7654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24278" y="2824680"/>
            <a:ext cx="4242164" cy="311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Выноска 1 (граница и черта) 4">
            <a:hlinkClick r:id="rId3" action="ppaction://hlinksldjump"/>
          </p:cNvPr>
          <p:cNvSpPr/>
          <p:nvPr/>
        </p:nvSpPr>
        <p:spPr>
          <a:xfrm>
            <a:off x="6383338" y="1912938"/>
            <a:ext cx="2058987" cy="706437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Выноска 1 (граница и черта) 5">
            <a:hlinkClick r:id="rId4" action="ppaction://hlinksldjump"/>
          </p:cNvPr>
          <p:cNvSpPr/>
          <p:nvPr/>
        </p:nvSpPr>
        <p:spPr>
          <a:xfrm>
            <a:off x="6383338" y="2738438"/>
            <a:ext cx="2058987" cy="706437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варіанти</a:t>
            </a: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6383338" y="3587750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унормовано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6200000">
            <a:off x="-2626097" y="3044278"/>
            <a:ext cx="6858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Український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</a:t>
            </a:r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правопис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902" y="1713039"/>
            <a:ext cx="427869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 без «</a:t>
            </a:r>
            <a:r>
              <a:rPr lang="uk-UA" sz="40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индика</a:t>
            </a:r>
            <a:r>
              <a:rPr lang="uk-UA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158875"/>
            <a:ext cx="4770438" cy="152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а</a:t>
            </a:r>
            <a:r>
              <a:rPr lang="uk-UA" sz="3200" b="1" u="sng" dirty="0">
                <a:solidFill>
                  <a:srgbClr val="C00000"/>
                </a:solidFill>
              </a:rPr>
              <a:t>у</a:t>
            </a:r>
            <a:r>
              <a:rPr lang="uk-UA" sz="3200" b="1" dirty="0">
                <a:solidFill>
                  <a:srgbClr val="C00000"/>
                </a:solidFill>
              </a:rPr>
              <a:t>дієнція = </a:t>
            </a:r>
            <a:r>
              <a:rPr lang="uk-UA" sz="3200" b="1" dirty="0" err="1">
                <a:solidFill>
                  <a:srgbClr val="C00000"/>
                </a:solidFill>
              </a:rPr>
              <a:t>а</a:t>
            </a:r>
            <a:r>
              <a:rPr lang="uk-UA" sz="3200" b="1" u="sng" dirty="0" err="1">
                <a:solidFill>
                  <a:srgbClr val="C00000"/>
                </a:solidFill>
              </a:rPr>
              <a:t>в</a:t>
            </a:r>
            <a:r>
              <a:rPr lang="uk-UA" sz="3200" b="1" dirty="0" err="1">
                <a:solidFill>
                  <a:srgbClr val="C00000"/>
                </a:solidFill>
              </a:rPr>
              <a:t>дієнція</a:t>
            </a:r>
            <a:r>
              <a:rPr lang="uk-UA" sz="3200" b="1" dirty="0">
                <a:solidFill>
                  <a:srgbClr val="C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ла</a:t>
            </a:r>
            <a:r>
              <a:rPr lang="uk-UA" sz="3200" b="1" u="sng" dirty="0">
                <a:solidFill>
                  <a:srgbClr val="C00000"/>
                </a:solidFill>
              </a:rPr>
              <a:t>у</a:t>
            </a:r>
            <a:r>
              <a:rPr lang="uk-UA" sz="3200" b="1" dirty="0">
                <a:solidFill>
                  <a:srgbClr val="C00000"/>
                </a:solidFill>
              </a:rPr>
              <a:t>реат = </a:t>
            </a:r>
            <a:r>
              <a:rPr lang="uk-UA" sz="3200" b="1" dirty="0" err="1">
                <a:solidFill>
                  <a:srgbClr val="C00000"/>
                </a:solidFill>
              </a:rPr>
              <a:t>ла</a:t>
            </a:r>
            <a:r>
              <a:rPr lang="uk-UA" sz="3200" b="1" u="sng" dirty="0" err="1">
                <a:solidFill>
                  <a:srgbClr val="C00000"/>
                </a:solidFill>
              </a:rPr>
              <a:t>в</a:t>
            </a:r>
            <a:r>
              <a:rPr lang="uk-UA" sz="3200" b="1" dirty="0" err="1">
                <a:solidFill>
                  <a:srgbClr val="C00000"/>
                </a:solidFill>
              </a:rPr>
              <a:t>реат</a:t>
            </a:r>
            <a:r>
              <a:rPr lang="uk-UA" sz="3200" b="1" dirty="0">
                <a:solidFill>
                  <a:srgbClr val="C00000"/>
                </a:solidFill>
              </a:rPr>
              <a:t> (лавр) а</a:t>
            </a:r>
            <a:r>
              <a:rPr lang="uk-UA" sz="3200" b="1" u="sng" dirty="0">
                <a:solidFill>
                  <a:srgbClr val="C00000"/>
                </a:solidFill>
              </a:rPr>
              <a:t>у</a:t>
            </a:r>
            <a:r>
              <a:rPr lang="uk-UA" sz="3200" b="1" dirty="0">
                <a:solidFill>
                  <a:srgbClr val="C00000"/>
                </a:solidFill>
              </a:rPr>
              <a:t>диторія = а</a:t>
            </a:r>
            <a:r>
              <a:rPr lang="uk-UA" sz="3200" b="1" u="sng" dirty="0">
                <a:solidFill>
                  <a:srgbClr val="C00000"/>
                </a:solidFill>
              </a:rPr>
              <a:t>в</a:t>
            </a:r>
            <a:r>
              <a:rPr lang="uk-UA" sz="3200" b="1" dirty="0">
                <a:solidFill>
                  <a:srgbClr val="C00000"/>
                </a:solidFill>
              </a:rPr>
              <a:t>диторія </a:t>
            </a:r>
            <a:r>
              <a:rPr lang="uk-UA" sz="3200" dirty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4838" y="4845050"/>
            <a:ext cx="6807200" cy="976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автобіографія, автомобіль, автор,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 лавра…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00077"/>
              <a:gd name="adj4" fmla="val -5912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варіанти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1000" y="1720850"/>
            <a:ext cx="47704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1000" y="2179638"/>
            <a:ext cx="47704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81000" y="2679700"/>
            <a:ext cx="4770438" cy="1060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па</a:t>
            </a:r>
            <a:r>
              <a:rPr lang="uk-UA" sz="3200" b="1" u="sng" dirty="0">
                <a:solidFill>
                  <a:srgbClr val="C00000"/>
                </a:solidFill>
              </a:rPr>
              <a:t>у</a:t>
            </a:r>
            <a:r>
              <a:rPr lang="uk-UA" sz="3200" b="1" dirty="0">
                <a:solidFill>
                  <a:srgbClr val="C00000"/>
                </a:solidFill>
              </a:rPr>
              <a:t>за = </a:t>
            </a:r>
            <a:r>
              <a:rPr lang="uk-UA" sz="3200" b="1" dirty="0" err="1">
                <a:solidFill>
                  <a:srgbClr val="C00000"/>
                </a:solidFill>
              </a:rPr>
              <a:t>па</a:t>
            </a:r>
            <a:r>
              <a:rPr lang="uk-UA" sz="3200" b="1" u="sng" dirty="0" err="1">
                <a:solidFill>
                  <a:srgbClr val="C00000"/>
                </a:solidFill>
              </a:rPr>
              <a:t>в</a:t>
            </a:r>
            <a:r>
              <a:rPr lang="uk-UA" sz="3200" b="1" dirty="0" err="1">
                <a:solidFill>
                  <a:srgbClr val="C00000"/>
                </a:solidFill>
              </a:rPr>
              <a:t>за</a:t>
            </a:r>
            <a:endParaRPr lang="uk-UA" sz="32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фа</a:t>
            </a:r>
            <a:r>
              <a:rPr lang="uk-UA" sz="3200" b="1" u="sng" dirty="0">
                <a:solidFill>
                  <a:srgbClr val="C00000"/>
                </a:solidFill>
              </a:rPr>
              <a:t>у</a:t>
            </a:r>
            <a:r>
              <a:rPr lang="uk-UA" sz="3200" b="1" dirty="0">
                <a:solidFill>
                  <a:srgbClr val="C00000"/>
                </a:solidFill>
              </a:rPr>
              <a:t>на = фа</a:t>
            </a:r>
            <a:r>
              <a:rPr lang="uk-UA" sz="3200" b="1" u="sng" dirty="0">
                <a:solidFill>
                  <a:srgbClr val="C00000"/>
                </a:solidFill>
              </a:rPr>
              <a:t>в</a:t>
            </a:r>
            <a:r>
              <a:rPr lang="uk-UA" sz="3200" b="1" dirty="0">
                <a:solidFill>
                  <a:srgbClr val="C00000"/>
                </a:solidFill>
              </a:rPr>
              <a:t>на</a:t>
            </a:r>
            <a:endParaRPr lang="uk-UA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2703513"/>
            <a:ext cx="47704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1000" y="3216275"/>
            <a:ext cx="48974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158875"/>
            <a:ext cx="4237038" cy="152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ка</a:t>
            </a:r>
            <a:r>
              <a:rPr lang="uk-UA" sz="3200" b="1" u="sng" dirty="0">
                <a:solidFill>
                  <a:srgbClr val="C00000"/>
                </a:solidFill>
              </a:rPr>
              <a:t>ф</a:t>
            </a:r>
            <a:r>
              <a:rPr lang="uk-UA" sz="3200" b="1" dirty="0">
                <a:solidFill>
                  <a:srgbClr val="C00000"/>
                </a:solidFill>
              </a:rPr>
              <a:t>едра = </a:t>
            </a:r>
            <a:r>
              <a:rPr lang="uk-UA" sz="3200" b="1" dirty="0" err="1">
                <a:solidFill>
                  <a:srgbClr val="C00000"/>
                </a:solidFill>
              </a:rPr>
              <a:t>ка</a:t>
            </a:r>
            <a:r>
              <a:rPr lang="uk-UA" sz="3200" b="1" u="sng" dirty="0" err="1">
                <a:solidFill>
                  <a:srgbClr val="C00000"/>
                </a:solidFill>
              </a:rPr>
              <a:t>т</a:t>
            </a:r>
            <a:r>
              <a:rPr lang="uk-UA" sz="3200" b="1" dirty="0" err="1">
                <a:solidFill>
                  <a:srgbClr val="C00000"/>
                </a:solidFill>
              </a:rPr>
              <a:t>едра</a:t>
            </a:r>
            <a:endParaRPr lang="uk-UA" sz="32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е</a:t>
            </a:r>
            <a:r>
              <a:rPr lang="uk-UA" sz="3200" b="1" u="sng" dirty="0">
                <a:solidFill>
                  <a:srgbClr val="C00000"/>
                </a:solidFill>
              </a:rPr>
              <a:t>ф</a:t>
            </a:r>
            <a:r>
              <a:rPr lang="uk-UA" sz="3200" b="1" dirty="0">
                <a:solidFill>
                  <a:srgbClr val="C00000"/>
                </a:solidFill>
              </a:rPr>
              <a:t>ір = </a:t>
            </a:r>
            <a:r>
              <a:rPr lang="uk-UA" sz="3200" b="1" dirty="0" err="1">
                <a:solidFill>
                  <a:srgbClr val="C00000"/>
                </a:solidFill>
              </a:rPr>
              <a:t>е</a:t>
            </a:r>
            <a:r>
              <a:rPr lang="uk-UA" sz="3200" b="1" u="sng" dirty="0" err="1">
                <a:solidFill>
                  <a:srgbClr val="C00000"/>
                </a:solidFill>
              </a:rPr>
              <a:t>т</a:t>
            </a:r>
            <a:r>
              <a:rPr lang="uk-UA" sz="3200" b="1" dirty="0" err="1">
                <a:solidFill>
                  <a:srgbClr val="C00000"/>
                </a:solidFill>
              </a:rPr>
              <a:t>ер</a:t>
            </a:r>
            <a:endParaRPr lang="uk-UA" sz="32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мі</a:t>
            </a:r>
            <a:r>
              <a:rPr lang="uk-UA" sz="3200" b="1" u="sng" dirty="0">
                <a:solidFill>
                  <a:srgbClr val="C00000"/>
                </a:solidFill>
              </a:rPr>
              <a:t>ф</a:t>
            </a:r>
            <a:r>
              <a:rPr lang="uk-UA" sz="3200" b="1" dirty="0">
                <a:solidFill>
                  <a:srgbClr val="C00000"/>
                </a:solidFill>
              </a:rPr>
              <a:t> = </a:t>
            </a:r>
            <a:r>
              <a:rPr lang="uk-UA" sz="3200" b="1" dirty="0" err="1">
                <a:solidFill>
                  <a:srgbClr val="C00000"/>
                </a:solidFill>
              </a:rPr>
              <a:t>мі</a:t>
            </a:r>
            <a:r>
              <a:rPr lang="uk-UA" sz="3200" b="1" u="sng" dirty="0" err="1">
                <a:solidFill>
                  <a:srgbClr val="C00000"/>
                </a:solidFill>
              </a:rPr>
              <a:t>т</a:t>
            </a:r>
            <a:endParaRPr lang="uk-UA" sz="3200" b="1" u="sng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4313" y="4589463"/>
            <a:ext cx="7069137" cy="1304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антологія, антропологія, аптека,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астма,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бібліотека, театр, теорія, ортопе́дія, 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21867"/>
              <a:gd name="adj4" fmla="val -8639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варіанти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1000" y="1720850"/>
            <a:ext cx="42370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1000" y="2179638"/>
            <a:ext cx="42370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81000" y="2679700"/>
            <a:ext cx="4237038" cy="1060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логари</a:t>
            </a:r>
            <a:r>
              <a:rPr lang="uk-UA" sz="3200" b="1" u="sng" dirty="0">
                <a:solidFill>
                  <a:srgbClr val="C00000"/>
                </a:solidFill>
              </a:rPr>
              <a:t>ф</a:t>
            </a:r>
            <a:r>
              <a:rPr lang="uk-UA" sz="3200" b="1" dirty="0">
                <a:solidFill>
                  <a:srgbClr val="C00000"/>
                </a:solidFill>
              </a:rPr>
              <a:t>м = </a:t>
            </a:r>
            <a:r>
              <a:rPr lang="uk-UA" sz="3200" b="1" dirty="0" err="1">
                <a:solidFill>
                  <a:srgbClr val="C00000"/>
                </a:solidFill>
              </a:rPr>
              <a:t>логари</a:t>
            </a:r>
            <a:r>
              <a:rPr lang="uk-UA" sz="3200" b="1" u="sng" dirty="0" err="1">
                <a:solidFill>
                  <a:srgbClr val="C00000"/>
                </a:solidFill>
              </a:rPr>
              <a:t>т</a:t>
            </a:r>
            <a:r>
              <a:rPr lang="uk-UA" sz="3200" b="1" dirty="0" err="1">
                <a:solidFill>
                  <a:srgbClr val="C00000"/>
                </a:solidFill>
              </a:rPr>
              <a:t>м</a:t>
            </a:r>
            <a:endParaRPr lang="uk-UA" sz="3200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Борис</a:t>
            </a:r>
            <a:r>
              <a:rPr lang="uk-UA" sz="3200" b="1" u="sng" dirty="0">
                <a:solidFill>
                  <a:srgbClr val="C00000"/>
                </a:solidFill>
              </a:rPr>
              <a:t>ф</a:t>
            </a:r>
            <a:r>
              <a:rPr lang="uk-UA" sz="3200" b="1" dirty="0">
                <a:solidFill>
                  <a:srgbClr val="C00000"/>
                </a:solidFill>
              </a:rPr>
              <a:t>ен = </a:t>
            </a:r>
            <a:r>
              <a:rPr lang="uk-UA" sz="3200" b="1" dirty="0" err="1">
                <a:solidFill>
                  <a:srgbClr val="C00000"/>
                </a:solidFill>
              </a:rPr>
              <a:t>Борис</a:t>
            </a:r>
            <a:r>
              <a:rPr lang="uk-UA" sz="3200" b="1" u="sng" dirty="0" err="1">
                <a:solidFill>
                  <a:srgbClr val="C00000"/>
                </a:solidFill>
              </a:rPr>
              <a:t>т</a:t>
            </a:r>
            <a:r>
              <a:rPr lang="uk-UA" sz="3200" b="1" dirty="0" err="1">
                <a:solidFill>
                  <a:srgbClr val="C00000"/>
                </a:solidFill>
              </a:rPr>
              <a:t>ен</a:t>
            </a:r>
            <a:r>
              <a:rPr lang="uk-UA" sz="2800" b="1" dirty="0">
                <a:solidFill>
                  <a:srgbClr val="C00000"/>
                </a:solidFill>
              </a:rPr>
              <a:t>…</a:t>
            </a:r>
            <a:endParaRPr lang="uk-UA" sz="3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1000" y="2703513"/>
            <a:ext cx="42370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1000" y="3216275"/>
            <a:ext cx="42370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511300"/>
            <a:ext cx="4237038" cy="116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u="sng" dirty="0" err="1">
                <a:solidFill>
                  <a:srgbClr val="C00000"/>
                </a:solidFill>
              </a:rPr>
              <a:t>і</a:t>
            </a:r>
            <a:r>
              <a:rPr lang="uk-UA" sz="3200" b="1" dirty="0" err="1">
                <a:solidFill>
                  <a:srgbClr val="C00000"/>
                </a:solidFill>
              </a:rPr>
              <a:t>рій</a:t>
            </a:r>
            <a:r>
              <a:rPr lang="uk-UA" sz="3200" b="1" dirty="0">
                <a:solidFill>
                  <a:srgbClr val="C00000"/>
                </a:solidFill>
              </a:rPr>
              <a:t> = </a:t>
            </a:r>
            <a:r>
              <a:rPr lang="uk-UA" sz="3200" b="1" u="sng" dirty="0" err="1">
                <a:solidFill>
                  <a:srgbClr val="C00000"/>
                </a:solidFill>
              </a:rPr>
              <a:t>и</a:t>
            </a:r>
            <a:r>
              <a:rPr lang="uk-UA" sz="3200" b="1" dirty="0" err="1">
                <a:solidFill>
                  <a:srgbClr val="C00000"/>
                </a:solidFill>
              </a:rPr>
              <a:t>рій</a:t>
            </a:r>
            <a:endParaRPr lang="uk-UA" sz="32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u="sng" dirty="0">
                <a:solidFill>
                  <a:srgbClr val="C00000"/>
                </a:solidFill>
              </a:rPr>
              <a:t>і</a:t>
            </a:r>
            <a:r>
              <a:rPr lang="uk-UA" sz="3200" b="1" dirty="0">
                <a:solidFill>
                  <a:srgbClr val="C00000"/>
                </a:solidFill>
              </a:rPr>
              <a:t>род = </a:t>
            </a:r>
            <a:r>
              <a:rPr lang="uk-UA" sz="3200" b="1" u="sng" dirty="0" err="1">
                <a:solidFill>
                  <a:srgbClr val="C00000"/>
                </a:solidFill>
              </a:rPr>
              <a:t>и</a:t>
            </a:r>
            <a:r>
              <a:rPr lang="uk-UA" sz="3200" b="1" dirty="0" err="1">
                <a:solidFill>
                  <a:srgbClr val="C00000"/>
                </a:solidFill>
              </a:rPr>
              <a:t>род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8022"/>
              <a:gd name="adj4" fmla="val -8639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варіанти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1000" y="2119313"/>
            <a:ext cx="423703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08438" y="3676650"/>
            <a:ext cx="4237037" cy="116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радост</a:t>
            </a:r>
            <a:r>
              <a:rPr lang="uk-UA" sz="3200" b="1" u="sng" dirty="0">
                <a:solidFill>
                  <a:srgbClr val="C00000"/>
                </a:solidFill>
              </a:rPr>
              <a:t>і</a:t>
            </a:r>
            <a:r>
              <a:rPr lang="uk-UA" sz="3200" b="1" dirty="0">
                <a:solidFill>
                  <a:srgbClr val="C00000"/>
                </a:solidFill>
              </a:rPr>
              <a:t> = </a:t>
            </a:r>
            <a:r>
              <a:rPr lang="uk-UA" sz="3200" b="1" dirty="0" err="1">
                <a:solidFill>
                  <a:srgbClr val="C00000"/>
                </a:solidFill>
              </a:rPr>
              <a:t>радост</a:t>
            </a:r>
            <a:r>
              <a:rPr lang="uk-UA" sz="3200" b="1" u="sng" dirty="0" err="1">
                <a:solidFill>
                  <a:srgbClr val="C00000"/>
                </a:solidFill>
              </a:rPr>
              <a:t>и</a:t>
            </a:r>
            <a:endParaRPr lang="uk-UA" sz="3200" b="1" u="sng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любов</a:t>
            </a:r>
            <a:r>
              <a:rPr lang="uk-UA" sz="3200" b="1" u="sng" dirty="0">
                <a:solidFill>
                  <a:srgbClr val="C00000"/>
                </a:solidFill>
              </a:rPr>
              <a:t>і</a:t>
            </a:r>
            <a:r>
              <a:rPr lang="uk-UA" sz="3200" b="1" dirty="0">
                <a:solidFill>
                  <a:srgbClr val="C00000"/>
                </a:solidFill>
              </a:rPr>
              <a:t> = </a:t>
            </a:r>
            <a:r>
              <a:rPr lang="uk-UA" sz="3200" b="1" dirty="0" err="1">
                <a:solidFill>
                  <a:srgbClr val="C00000"/>
                </a:solidFill>
              </a:rPr>
              <a:t>любов</a:t>
            </a:r>
            <a:r>
              <a:rPr lang="uk-UA" sz="3200" b="1" u="sng" dirty="0" err="1">
                <a:solidFill>
                  <a:srgbClr val="C00000"/>
                </a:solidFill>
              </a:rPr>
              <a:t>и</a:t>
            </a:r>
            <a:endParaRPr lang="uk-UA" sz="3200" b="1" u="sng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08438" y="4271963"/>
            <a:ext cx="42370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4418013" y="1312863"/>
            <a:ext cx="1892300" cy="21272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008438" y="4845050"/>
            <a:ext cx="4237037" cy="104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кров</a:t>
            </a:r>
            <a:r>
              <a:rPr lang="uk-UA" sz="3200" b="1" u="sng" dirty="0">
                <a:solidFill>
                  <a:srgbClr val="C00000"/>
                </a:solidFill>
              </a:rPr>
              <a:t>і</a:t>
            </a:r>
            <a:r>
              <a:rPr lang="uk-UA" sz="3200" b="1" dirty="0">
                <a:solidFill>
                  <a:srgbClr val="C00000"/>
                </a:solidFill>
              </a:rPr>
              <a:t> = кров</a:t>
            </a:r>
            <a:r>
              <a:rPr lang="uk-UA" sz="3200" b="1" u="sng" dirty="0">
                <a:solidFill>
                  <a:srgbClr val="C00000"/>
                </a:solidFill>
              </a:rPr>
              <a:t>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сол</a:t>
            </a:r>
            <a:r>
              <a:rPr lang="uk-UA" sz="3200" b="1" u="sng" dirty="0">
                <a:solidFill>
                  <a:srgbClr val="C00000"/>
                </a:solidFill>
              </a:rPr>
              <a:t>і</a:t>
            </a:r>
            <a:r>
              <a:rPr lang="uk-UA" sz="3200" b="1" dirty="0">
                <a:solidFill>
                  <a:srgbClr val="C00000"/>
                </a:solidFill>
              </a:rPr>
              <a:t> = сол</a:t>
            </a:r>
            <a:r>
              <a:rPr lang="uk-UA" sz="3200" b="1" u="sng" dirty="0">
                <a:solidFill>
                  <a:srgbClr val="C00000"/>
                </a:solidFill>
              </a:rPr>
              <a:t>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008438" y="4845050"/>
            <a:ext cx="42370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08438" y="5375275"/>
            <a:ext cx="423703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76540"/>
              </a:clrFrom>
              <a:clrTo>
                <a:srgbClr val="A7654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24278" y="2824680"/>
            <a:ext cx="4242164" cy="311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Выноска 1 (граница и черта) 4">
            <a:hlinkClick r:id="rId3" action="ppaction://hlinksldjump"/>
          </p:cNvPr>
          <p:cNvSpPr/>
          <p:nvPr/>
        </p:nvSpPr>
        <p:spPr>
          <a:xfrm>
            <a:off x="6383338" y="1912938"/>
            <a:ext cx="2058987" cy="706437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без варіантів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Выноска 1 (граница и черта) 5">
            <a:hlinkClick r:id="rId4" action="ppaction://hlinksldjump"/>
          </p:cNvPr>
          <p:cNvSpPr/>
          <p:nvPr/>
        </p:nvSpPr>
        <p:spPr>
          <a:xfrm>
            <a:off x="6383338" y="2738438"/>
            <a:ext cx="2058987" cy="706437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варіанти</a:t>
            </a:r>
          </a:p>
        </p:txBody>
      </p:sp>
      <p:sp>
        <p:nvSpPr>
          <p:cNvPr id="7" name="Выноска 1 (граница и черта) 6">
            <a:hlinkClick r:id="rId5" action="ppaction://hlinksldjump"/>
          </p:cNvPr>
          <p:cNvSpPr/>
          <p:nvPr/>
        </p:nvSpPr>
        <p:spPr>
          <a:xfrm>
            <a:off x="6383338" y="3587750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унормовано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438" y="1158875"/>
            <a:ext cx="4681537" cy="1122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</a:rPr>
              <a:t>День Незалежності України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4188" y="3530600"/>
            <a:ext cx="5657850" cy="195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День Соборності України, </a:t>
            </a:r>
          </a:p>
          <a:p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День Конституції України, </a:t>
            </a:r>
          </a:p>
          <a:p>
            <a:endParaRPr lang="uk-UA" sz="3200">
              <a:solidFill>
                <a:srgbClr val="1F4E79"/>
              </a:solidFill>
              <a:ea typeface="Calibri" pitchFamily="34" charset="0"/>
              <a:cs typeface="Calibri" pitchFamily="34" charset="0"/>
            </a:endParaRPr>
          </a:p>
          <a:p>
            <a:r>
              <a:rPr lang="uk-UA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але День учителя…</a:t>
            </a: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88541"/>
              <a:gd name="adj4" fmla="val -73199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унормовано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900" y="971550"/>
            <a:ext cx="3197225" cy="1570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C00000"/>
                </a:solidFill>
              </a:rPr>
              <a:t>д</a:t>
            </a:r>
            <a:r>
              <a:rPr lang="vi-VN" sz="3200" b="1" dirty="0">
                <a:solidFill>
                  <a:srgbClr val="C00000"/>
                </a:solidFill>
              </a:rPr>
              <a:t>иректорка</a:t>
            </a:r>
            <a:endParaRPr lang="uk-UA" sz="32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8022"/>
              <a:gd name="adj4" fmla="val -8639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унормовано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8400" y="3549650"/>
            <a:ext cx="7385050" cy="2435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-к-, -иц-(я), -ин-(я), -ес- та ін.</a:t>
            </a:r>
            <a:r>
              <a:rPr lang="vi-VN" sz="2800" i="1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uk-UA" sz="2800" i="1">
              <a:solidFill>
                <a:srgbClr val="1F4E79"/>
              </a:solidFill>
              <a:ea typeface="Calibri" pitchFamily="34" charset="0"/>
              <a:cs typeface="Calibri" pitchFamily="34" charset="0"/>
            </a:endParaRPr>
          </a:p>
          <a:p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авторка, редакторка, співачка,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 к</a:t>
            </a:r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равчиня, плавчиня,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продавчиня, майстриня, філологиня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</a:t>
            </a:r>
            <a:r>
              <a:rPr lang="vi-VN" sz="3200">
                <a:solidFill>
                  <a:srgbClr val="1F4E7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патронеса, поетеса</a:t>
            </a:r>
            <a:r>
              <a:rPr lang="uk-UA" sz="3200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900" y="909638"/>
            <a:ext cx="3197225" cy="16938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C00000"/>
                </a:solidFill>
              </a:rPr>
              <a:t>Ігор</a:t>
            </a:r>
            <a:endParaRPr lang="uk-UA" sz="32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494463" y="1158875"/>
            <a:ext cx="2058987" cy="706438"/>
          </a:xfrm>
          <a:prstGeom prst="accentBorderCallout1">
            <a:avLst>
              <a:gd name="adj1" fmla="val 18750"/>
              <a:gd name="adj2" fmla="val -8333"/>
              <a:gd name="adj3" fmla="val 118022"/>
              <a:gd name="adj4" fmla="val -86390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унормовано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8400" y="4029075"/>
            <a:ext cx="7385050" cy="195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Р.в. </a:t>
            </a:r>
            <a:r>
              <a:rPr lang="uk-UA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Ігоря</a:t>
            </a:r>
          </a:p>
          <a:p>
            <a:r>
              <a:rPr lang="uk-UA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Кл. в. </a:t>
            </a:r>
            <a:r>
              <a:rPr lang="uk-UA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Ігорю</a:t>
            </a:r>
            <a:r>
              <a:rPr lang="uk-UA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r>
              <a:rPr lang="uk-UA" sz="2800" i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по батькові </a:t>
            </a:r>
            <a:r>
              <a:rPr lang="uk-UA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Ігорьович</a:t>
            </a:r>
            <a:endParaRPr lang="uk-UA" sz="3200" b="1">
              <a:solidFill>
                <a:srgbClr val="1F4E79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307" t="21458" r="20247" b="27954"/>
          <a:stretch/>
        </p:blipFill>
        <p:spPr bwMode="auto">
          <a:xfrm>
            <a:off x="552450" y="1258888"/>
            <a:ext cx="5060950" cy="338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52450" y="542925"/>
            <a:ext cx="506095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V</a:t>
            </a:r>
            <a:r>
              <a:rPr lang="uk-UA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. Уживання розділових знаків</a:t>
            </a: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6494463" y="652463"/>
            <a:ext cx="2058987" cy="706437"/>
          </a:xfrm>
          <a:prstGeom prst="accentBorderCallout1">
            <a:avLst>
              <a:gd name="adj1" fmla="val 18750"/>
              <a:gd name="adj2" fmla="val -8333"/>
              <a:gd name="adj3" fmla="val 51369"/>
              <a:gd name="adj4" fmla="val -37582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унормовано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307" t="21458" r="20247" b="27954"/>
          <a:stretch/>
        </p:blipFill>
        <p:spPr bwMode="auto">
          <a:xfrm>
            <a:off x="552450" y="1185863"/>
            <a:ext cx="5060950" cy="338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52450" y="471488"/>
            <a:ext cx="506095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V</a:t>
            </a:r>
            <a:r>
              <a:rPr lang="uk-UA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. Уживання розділових знаків</a:t>
            </a:r>
          </a:p>
        </p:txBody>
      </p:sp>
      <p:sp>
        <p:nvSpPr>
          <p:cNvPr id="5" name="Выноска 1 (граница и черта) 4">
            <a:hlinkClick r:id="rId3" action="ppaction://hlinksldjump"/>
          </p:cNvPr>
          <p:cNvSpPr/>
          <p:nvPr/>
        </p:nvSpPr>
        <p:spPr>
          <a:xfrm>
            <a:off x="6313488" y="1412875"/>
            <a:ext cx="2495550" cy="706438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()  []  &lt;&gt; 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6313488" y="2198688"/>
            <a:ext cx="2495550" cy="706437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»    “ ”   „“   „ ”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6313488" y="3000375"/>
            <a:ext cx="2495550" cy="706438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313488" y="3824288"/>
            <a:ext cx="2495550" cy="706437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3441" t="18007" r="7946" b="67528"/>
          <a:stretch/>
        </p:blipFill>
        <p:spPr bwMode="auto">
          <a:xfrm>
            <a:off x="352425" y="469900"/>
            <a:ext cx="7588250" cy="111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 t="20707"/>
          <a:stretch/>
        </p:blipFill>
        <p:spPr bwMode="auto">
          <a:xfrm>
            <a:off x="352425" y="1882775"/>
            <a:ext cx="7583488" cy="436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3363" t="10668" r="2599" b="58680"/>
          <a:stretch/>
        </p:blipFill>
        <p:spPr bwMode="auto">
          <a:xfrm>
            <a:off x="441325" y="260350"/>
            <a:ext cx="5851525" cy="152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/>
          <a:srcRect l="12282" t="12376" r="11135" b="12768"/>
          <a:stretch/>
        </p:blipFill>
        <p:spPr bwMode="auto">
          <a:xfrm>
            <a:off x="441325" y="1943100"/>
            <a:ext cx="5851525" cy="457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Выноска 1 (граница и черта) 4"/>
          <p:cNvSpPr/>
          <p:nvPr/>
        </p:nvSpPr>
        <p:spPr>
          <a:xfrm>
            <a:off x="6446838" y="2101850"/>
            <a:ext cx="2566987" cy="708025"/>
          </a:xfrm>
          <a:prstGeom prst="accentBorderCallout1">
            <a:avLst>
              <a:gd name="adj1" fmla="val 18750"/>
              <a:gd name="adj2" fmla="val -8333"/>
              <a:gd name="adj3" fmla="val 194500"/>
              <a:gd name="adj4" fmla="val -87951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22 травня 2019 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437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307" t="21458" r="20247" b="27954"/>
          <a:stretch/>
        </p:blipFill>
        <p:spPr bwMode="auto">
          <a:xfrm>
            <a:off x="552450" y="1185863"/>
            <a:ext cx="5060950" cy="338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52450" y="471488"/>
            <a:ext cx="506095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V</a:t>
            </a:r>
            <a:r>
              <a:rPr lang="uk-UA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. Уживання розділових знаків</a:t>
            </a:r>
          </a:p>
        </p:txBody>
      </p:sp>
      <p:sp>
        <p:nvSpPr>
          <p:cNvPr id="5" name="Выноска 1 (граница и черта) 4">
            <a:hlinkClick r:id="rId3" action="ppaction://hlinksldjump"/>
          </p:cNvPr>
          <p:cNvSpPr/>
          <p:nvPr/>
        </p:nvSpPr>
        <p:spPr>
          <a:xfrm>
            <a:off x="6313488" y="1412875"/>
            <a:ext cx="2495550" cy="706438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()  []  &lt;&gt; 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Выноска 1 (граница и черта) 5">
            <a:hlinkClick r:id="rId4" action="ppaction://hlinksldjump"/>
          </p:cNvPr>
          <p:cNvSpPr/>
          <p:nvPr/>
        </p:nvSpPr>
        <p:spPr>
          <a:xfrm>
            <a:off x="6313488" y="2198688"/>
            <a:ext cx="2495550" cy="706437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»    “ ”   „“   „ ”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6313488" y="3000375"/>
            <a:ext cx="2495550" cy="706438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313488" y="3824288"/>
            <a:ext cx="2495550" cy="706437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13664" t="21349" r="8664" b="70083"/>
          <a:stretch/>
        </p:blipFill>
        <p:spPr bwMode="auto">
          <a:xfrm>
            <a:off x="407988" y="525463"/>
            <a:ext cx="7991475" cy="70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/>
          <a:srcRect l="13560" t="59143" r="7059" b="34637"/>
          <a:stretch>
            <a:fillRect/>
          </a:stretch>
        </p:blipFill>
        <p:spPr bwMode="auto">
          <a:xfrm>
            <a:off x="407988" y="1770063"/>
            <a:ext cx="79914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307" t="21458" r="20247" b="27954"/>
          <a:stretch/>
        </p:blipFill>
        <p:spPr bwMode="auto">
          <a:xfrm>
            <a:off x="552450" y="1185863"/>
            <a:ext cx="5060950" cy="338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52450" y="471488"/>
            <a:ext cx="506095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V</a:t>
            </a:r>
            <a:r>
              <a:rPr lang="uk-UA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. Уживання розділових знаків</a:t>
            </a:r>
          </a:p>
        </p:txBody>
      </p:sp>
      <p:sp>
        <p:nvSpPr>
          <p:cNvPr id="5" name="Выноска 1 (граница и черта) 4">
            <a:hlinkClick r:id="rId3" action="ppaction://hlinksldjump"/>
          </p:cNvPr>
          <p:cNvSpPr/>
          <p:nvPr/>
        </p:nvSpPr>
        <p:spPr>
          <a:xfrm>
            <a:off x="6313488" y="1412875"/>
            <a:ext cx="2495550" cy="706438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()  []  &lt;&gt; 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Выноска 1 (граница и черта) 5">
            <a:hlinkClick r:id="rId4" action="ppaction://hlinksldjump"/>
          </p:cNvPr>
          <p:cNvSpPr/>
          <p:nvPr/>
        </p:nvSpPr>
        <p:spPr>
          <a:xfrm>
            <a:off x="6313488" y="2198688"/>
            <a:ext cx="2495550" cy="706437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»    “ ”   „“   „ ”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(граница и черта) 6">
            <a:hlinkClick r:id="rId5" action="ppaction://hlinksldjump"/>
          </p:cNvPr>
          <p:cNvSpPr/>
          <p:nvPr/>
        </p:nvSpPr>
        <p:spPr>
          <a:xfrm>
            <a:off x="6313488" y="3000375"/>
            <a:ext cx="2495550" cy="706438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6313488" y="3824288"/>
            <a:ext cx="2495550" cy="706437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13069" t="17265" r="8737" b="72428"/>
          <a:stretch/>
        </p:blipFill>
        <p:spPr bwMode="auto">
          <a:xfrm>
            <a:off x="407988" y="447675"/>
            <a:ext cx="8004175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13857" t="27590" r="8737" b="42754"/>
          <a:stretch/>
        </p:blipFill>
        <p:spPr bwMode="auto">
          <a:xfrm>
            <a:off x="407988" y="1811338"/>
            <a:ext cx="8004175" cy="245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l="13664" t="44555" r="8971" b="41303"/>
          <a:stretch/>
        </p:blipFill>
        <p:spPr bwMode="auto">
          <a:xfrm>
            <a:off x="407988" y="4421188"/>
            <a:ext cx="8024812" cy="117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19307" t="21458" r="20247" b="27954"/>
          <a:stretch/>
        </p:blipFill>
        <p:spPr bwMode="auto">
          <a:xfrm>
            <a:off x="552450" y="1185863"/>
            <a:ext cx="5060950" cy="338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52450" y="471488"/>
            <a:ext cx="506095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V</a:t>
            </a:r>
            <a:r>
              <a:rPr lang="uk-UA" sz="28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. Уживання розділових знаків</a:t>
            </a:r>
          </a:p>
        </p:txBody>
      </p:sp>
      <p:sp>
        <p:nvSpPr>
          <p:cNvPr id="5" name="Выноска 1 (граница и черта) 4">
            <a:hlinkClick r:id="rId3" action="ppaction://hlinksldjump"/>
          </p:cNvPr>
          <p:cNvSpPr/>
          <p:nvPr/>
        </p:nvSpPr>
        <p:spPr>
          <a:xfrm>
            <a:off x="6313488" y="1412875"/>
            <a:ext cx="2495550" cy="706438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()  []  &lt;&gt; 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Выноска 1 (граница и черта) 5">
            <a:hlinkClick r:id="rId4" action="ppaction://hlinksldjump"/>
          </p:cNvPr>
          <p:cNvSpPr/>
          <p:nvPr/>
        </p:nvSpPr>
        <p:spPr>
          <a:xfrm>
            <a:off x="6313488" y="2198688"/>
            <a:ext cx="2495550" cy="706437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»    “ ”   „“   „ ”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6313488" y="3000375"/>
            <a:ext cx="2495550" cy="706438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1 (граница и черта) 7">
            <a:hlinkClick r:id="rId5" action="ppaction://hlinksldjump"/>
          </p:cNvPr>
          <p:cNvSpPr/>
          <p:nvPr/>
        </p:nvSpPr>
        <p:spPr>
          <a:xfrm>
            <a:off x="6313488" y="3824288"/>
            <a:ext cx="2495550" cy="706437"/>
          </a:xfrm>
          <a:prstGeom prst="accentBorderCallout1">
            <a:avLst>
              <a:gd name="adj1" fmla="val 18750"/>
              <a:gd name="adj2" fmla="val -8333"/>
              <a:gd name="adj3" fmla="val 82132"/>
              <a:gd name="adj4" fmla="val -4429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13887" t="13366" r="8217" b="76888"/>
          <a:stretch/>
        </p:blipFill>
        <p:spPr bwMode="auto">
          <a:xfrm>
            <a:off x="361950" y="542925"/>
            <a:ext cx="8321675" cy="83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/>
          <a:srcRect l="13292" t="19956" r="8292" b="52186"/>
          <a:stretch/>
        </p:blipFill>
        <p:spPr bwMode="auto">
          <a:xfrm>
            <a:off x="361950" y="2028825"/>
            <a:ext cx="8321675" cy="236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/>
          <a:srcRect l="14051" t="50758" r="5356" b="30585"/>
          <a:stretch/>
        </p:blipFill>
        <p:spPr bwMode="auto">
          <a:xfrm>
            <a:off x="361950" y="4518025"/>
            <a:ext cx="8321675" cy="154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/>
          <a:srcRect l="11771" r="5518"/>
          <a:stretch/>
        </p:blipFill>
        <p:spPr bwMode="auto">
          <a:xfrm>
            <a:off x="606425" y="3884613"/>
            <a:ext cx="3413125" cy="232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Овальная выноска 1"/>
          <p:cNvSpPr/>
          <p:nvPr/>
        </p:nvSpPr>
        <p:spPr>
          <a:xfrm>
            <a:off x="2390775" y="868363"/>
            <a:ext cx="6435725" cy="3016250"/>
          </a:xfrm>
          <a:prstGeom prst="wedgeEllipseCallout">
            <a:avLst>
              <a:gd name="adj1" fmla="val -45950"/>
              <a:gd name="adj2" fmla="val 573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Так, вас оцінюють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…орфографічні або друкарські </a:t>
            </a:r>
            <a:r>
              <a:rPr lang="uk-UA" sz="3600" dirty="0"/>
              <a:t>помилки </a:t>
            </a:r>
            <a:r>
              <a:rPr lang="uk-UA" sz="2000" dirty="0"/>
              <a:t>на </a:t>
            </a:r>
            <a:r>
              <a:rPr lang="uk-UA" sz="2800" dirty="0" err="1"/>
              <a:t>вебсайті</a:t>
            </a:r>
            <a:r>
              <a:rPr lang="uk-UA" sz="2000" dirty="0"/>
              <a:t> змушують людей негайно залишити його, оскільки вони починають уважати його </a:t>
            </a:r>
            <a:r>
              <a:rPr lang="uk-UA" sz="3600" dirty="0"/>
              <a:t>шахрайським</a:t>
            </a:r>
            <a:r>
              <a:rPr lang="uk-UA" sz="20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31900" y="1473200"/>
            <a:ext cx="7680325" cy="2308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…проєктувати, плавчиня, ультрасучасний, пів ручки, соціальна мережа «Твітер», топ-10, лавреат…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521772" y="2821342"/>
            <a:ext cx="595945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 о в а    р е д а к ц </a:t>
            </a:r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ія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31900" y="1473200"/>
            <a:ext cx="7680325" cy="2308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6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…проєктувати, плавчиня, ультрасучасний, пів ручки, соціальна мережа «Твітер», </a:t>
            </a:r>
            <a:r>
              <a:rPr lang="uk-UA" sz="3600" b="1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топ-10</a:t>
            </a:r>
            <a:r>
              <a:rPr lang="uk-UA" sz="3600" b="1">
                <a:solidFill>
                  <a:srgbClr val="1F4E79"/>
                </a:solidFill>
                <a:ea typeface="Calibri" pitchFamily="34" charset="0"/>
                <a:cs typeface="Calibri" pitchFamily="34" charset="0"/>
              </a:rPr>
              <a:t>, лавреат…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521772" y="2821342"/>
            <a:ext cx="595945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 о в а    р е д а к ц </a:t>
            </a:r>
            <a:r>
              <a:rPr lang="ru-RU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ія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1441450" y="0"/>
            <a:ext cx="1989138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071"/>
          <a:stretch>
            <a:fillRect/>
          </a:stretch>
        </p:blipFill>
        <p:spPr bwMode="auto">
          <a:xfrm>
            <a:off x="5586413" y="0"/>
            <a:ext cx="19065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08488" y="1004888"/>
            <a:ext cx="117475" cy="4906962"/>
          </a:xfrm>
          <a:prstGeom prst="line">
            <a:avLst/>
          </a:prstGeom>
          <a:ln w="28575">
            <a:solidFill>
              <a:srgbClr val="006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59455" y="3811469"/>
            <a:ext cx="361686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павза</a:t>
            </a:r>
            <a:r>
              <a:rPr lang="uk-UA" sz="48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uk-UA" sz="4800" b="1" strike="sngStrike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пауза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1865" y="4733420"/>
            <a:ext cx="580973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кафедра = </a:t>
            </a:r>
            <a:r>
              <a:rPr lang="uk-UA" sz="4800" b="1" dirty="0" err="1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катедра</a:t>
            </a:r>
            <a:r>
              <a:rPr lang="uk-UA" sz="48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uk-UA" sz="4800" b="1" strike="sngStrike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1865" y="5673482"/>
            <a:ext cx="580973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вівчар – вівчарка </a:t>
            </a:r>
            <a:endParaRPr lang="uk-UA" sz="4800" b="1" strike="sngStrike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625" y="2867025"/>
            <a:ext cx="2862263" cy="830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проєкт</a:t>
            </a:r>
            <a:endParaRPr lang="uk-UA" sz="48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6888" y="1882775"/>
            <a:ext cx="2860675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n w="18000">
                  <a:noFill/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индик</a:t>
            </a:r>
            <a:endParaRPr lang="uk-UA" sz="4800" b="1" dirty="0">
              <a:ln w="18000">
                <a:noFill/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0.06847 L 0.03959 0.05436 C 0.05469 0.05136 0.07709 0.04974 0.10035 0.04974 C 0.12709 0.04974 0.14827 0.05136 0.16337 0.05436 L 0.2349 0.0684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7402 L -0.06233 0.02059 C -0.07553 0.0421 -0.09497 0.0539 -0.11528 0.0539 C -0.13855 0.0539 -0.15695 0.0421 -0.17014 0.02059 L -0.23212 -0.07402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6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5136 L 0.08316 0.0606 C 0.10035 0.08605 0.12691 0.10016 0.15399 0.10016 C 0.1849 0.10016 0.2099 0.08605 0.22743 0.0606 L 0.31129 -0.0513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7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1913 L -0.06007 0.0162 C -0.07275 0.06385 -0.0915 0.08952 -0.11112 0.08952 C -0.13334 0.08952 -0.15105 0.06385 -0.16372 0.0162 L -0.22327 -0.1913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14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16471 L 0.06267 0.00323 C 0.07552 0.04186 0.09548 0.06315 0.11579 0.06315 C 0.13958 0.06315 0.15816 0.04186 0.17135 0.00323 L 0.23402 -0.16471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1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20389" t="21924" r="38999" b="7123"/>
          <a:stretch/>
        </p:blipFill>
        <p:spPr bwMode="auto">
          <a:xfrm>
            <a:off x="460375" y="374650"/>
            <a:ext cx="2192338" cy="306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0482" name="AutoShape 4" descr="ÐÐ°ÑÑÐ¸Ð½ÐºÐ¸ Ð¿Ð¾ Ð·Ð°Ð¿ÑÐ¾ÑÑ ÑÐµÐ¹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>
              <a:latin typeface="Calibri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3051175"/>
            <a:ext cx="2490788" cy="344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/>
          <a:srcRect l="3144" t="40878" r="34877" b="13136"/>
          <a:stretch/>
        </p:blipFill>
        <p:spPr bwMode="auto">
          <a:xfrm>
            <a:off x="4967288" y="4338638"/>
            <a:ext cx="362902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163763"/>
            <a:ext cx="4095750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4488" y="457200"/>
            <a:ext cx="16557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biLevel thresh="50000"/>
          </a:blip>
          <a:srcRect l="3979" t="5046" b="12207"/>
          <a:stretch>
            <a:fillRect/>
          </a:stretch>
        </p:blipFill>
        <p:spPr bwMode="auto">
          <a:xfrm>
            <a:off x="7196138" y="374650"/>
            <a:ext cx="12128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 1 (граница и черта) 3"/>
          <p:cNvSpPr/>
          <p:nvPr/>
        </p:nvSpPr>
        <p:spPr>
          <a:xfrm>
            <a:off x="5283200" y="322263"/>
            <a:ext cx="3313113" cy="1146175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2403" y="1667795"/>
            <a:ext cx="44814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Український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правопис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685800" y="1447800"/>
            <a:ext cx="78486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alt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ОГЛЯД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alt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«ГРАМОТНИХ» ІНТЕРНЕТ-РЕСУРСІВ</a:t>
            </a:r>
          </a:p>
        </p:txBody>
      </p:sp>
      <p:pic>
        <p:nvPicPr>
          <p:cNvPr id="57346" name="Picture 3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t="2000" r="48222" b="50000"/>
          <a:stretch>
            <a:fillRect/>
          </a:stretch>
        </p:blipFill>
        <p:spPr bwMode="auto">
          <a:xfrm>
            <a:off x="2514600" y="3309938"/>
            <a:ext cx="25923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49777" t="2000" b="50000"/>
          <a:stretch>
            <a:fillRect/>
          </a:stretch>
        </p:blipFill>
        <p:spPr bwMode="auto">
          <a:xfrm>
            <a:off x="5562600" y="3276600"/>
            <a:ext cx="2589213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39233"/>
            <a:ext cx="6858000" cy="6155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Український</a:t>
            </a:r>
            <a:r>
              <a:rPr lang="ru-RU" sz="3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 </a:t>
            </a:r>
            <a:r>
              <a:rPr lang="ru-RU" sz="3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правопис</a:t>
            </a:r>
            <a:endParaRPr lang="ru-RU" sz="3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l="12103" t="10318" r="12922" b="20865"/>
          <a:stretch/>
        </p:blipFill>
        <p:spPr bwMode="auto">
          <a:xfrm>
            <a:off x="612775" y="1106488"/>
            <a:ext cx="4883150" cy="358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Выноска 1 (граница и черта) 5">
            <a:hlinkClick r:id="rId5" action="ppaction://hlinkfile"/>
          </p:cNvPr>
          <p:cNvSpPr/>
          <p:nvPr/>
        </p:nvSpPr>
        <p:spPr>
          <a:xfrm>
            <a:off x="6762750" y="479425"/>
            <a:ext cx="2058988" cy="706438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Повний текст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Выноска 1 (граница и черта) 6">
            <a:hlinkClick r:id="rId6" action="ppaction://hlinkfile"/>
          </p:cNvPr>
          <p:cNvSpPr/>
          <p:nvPr/>
        </p:nvSpPr>
        <p:spPr>
          <a:xfrm>
            <a:off x="6762750" y="1271588"/>
            <a:ext cx="2058988" cy="706437"/>
          </a:xfrm>
          <a:prstGeom prst="accentBorderCallout1">
            <a:avLst>
              <a:gd name="adj1" fmla="val 18750"/>
              <a:gd name="adj2" fmla="val -8333"/>
              <a:gd name="adj3" fmla="val 126995"/>
              <a:gd name="adj4" fmla="val -58688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Основні зміни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/>
          <a:srcRect l="594" t="10489" r="5437" b="18987"/>
          <a:stretch/>
        </p:blipFill>
        <p:spPr bwMode="auto">
          <a:xfrm>
            <a:off x="2708275" y="2479675"/>
            <a:ext cx="6113463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413125" y="5070475"/>
            <a:ext cx="5114925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03.06.2019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 цього моменту рекомендовано застосовувати норми та правила нової редакції Правопису в усіх сферах суспільного життя, зокрема, в офіційно-діловому стилі мовлення.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0"/>
          <p:cNvSpPr txBox="1">
            <a:spLocks noChangeArrowheads="1"/>
          </p:cNvSpPr>
          <p:nvPr/>
        </p:nvSpPr>
        <p:spPr bwMode="auto">
          <a:xfrm>
            <a:off x="4800600" y="20669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altLang="uk-UA">
              <a:solidFill>
                <a:srgbClr val="000000"/>
              </a:solidFill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 rotWithShape="1">
          <a:blip r:embed="rId3"/>
          <a:srcRect l="12391" t="10476" r="35996" b="40893"/>
          <a:stretch/>
        </p:blipFill>
        <p:spPr bwMode="auto">
          <a:xfrm>
            <a:off x="381000" y="533400"/>
            <a:ext cx="6292850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560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403350" y="2105025"/>
            <a:ext cx="5270500" cy="5857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uk-UA" sz="3200" b="1" dirty="0" smtClean="0">
                <a:hlinkClick r:id="rId4"/>
              </a:rPr>
              <a:t>http://sum.in.ua/</a:t>
            </a:r>
            <a:endParaRPr lang="ru-RU" altLang="uk-UA" sz="3200" b="1" dirty="0" smtClean="0"/>
          </a:p>
        </p:txBody>
      </p:sp>
      <p:pic>
        <p:nvPicPr>
          <p:cNvPr id="59396" name="Picture 7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lum bright="12000"/>
          </a:blip>
          <a:srcRect l="49777" t="2000" b="50000"/>
          <a:stretch>
            <a:fillRect/>
          </a:stretch>
        </p:blipFill>
        <p:spPr bwMode="auto">
          <a:xfrm>
            <a:off x="8085138" y="5883275"/>
            <a:ext cx="67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12000"/>
          </a:blip>
          <a:srcRect t="2000" r="48222" b="50000"/>
          <a:stretch>
            <a:fillRect/>
          </a:stretch>
        </p:blipFill>
        <p:spPr bwMode="auto">
          <a:xfrm>
            <a:off x="6883400" y="5535613"/>
            <a:ext cx="12017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/>
          <a:srcRect l="2533" t="11539" r="3621" b="18298"/>
          <a:stretch>
            <a:fillRect/>
          </a:stretch>
        </p:blipFill>
        <p:spPr bwMode="auto">
          <a:xfrm>
            <a:off x="295275" y="1447800"/>
            <a:ext cx="6972300" cy="417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4580" name="Text Box 6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95275" y="685800"/>
            <a:ext cx="3581400" cy="588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ko-KR" sz="3200" b="1" dirty="0" smtClean="0">
                <a:hlinkClick r:id="rId4"/>
              </a:rPr>
              <a:t>www.slovnyk.ua</a:t>
            </a:r>
            <a:endParaRPr lang="ru-RU" altLang="uk-UA" sz="3200" b="1" dirty="0" smtClean="0"/>
          </a:p>
        </p:txBody>
      </p:sp>
      <p:pic>
        <p:nvPicPr>
          <p:cNvPr id="61443" name="Picture 7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lum bright="12000"/>
          </a:blip>
          <a:srcRect l="49777" t="2000" b="50000"/>
          <a:stretch>
            <a:fillRect/>
          </a:stretch>
        </p:blipFill>
        <p:spPr bwMode="auto">
          <a:xfrm>
            <a:off x="8085138" y="5883275"/>
            <a:ext cx="67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6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12000"/>
          </a:blip>
          <a:srcRect t="2000" r="48222" b="50000"/>
          <a:stretch>
            <a:fillRect/>
          </a:stretch>
        </p:blipFill>
        <p:spPr bwMode="auto">
          <a:xfrm>
            <a:off x="6883400" y="5535613"/>
            <a:ext cx="12017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6" descr="978966349496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62466" name="Text Box 10"/>
          <p:cNvSpPr txBox="1">
            <a:spLocks noChangeArrowheads="1"/>
          </p:cNvSpPr>
          <p:nvPr/>
        </p:nvSpPr>
        <p:spPr bwMode="auto">
          <a:xfrm>
            <a:off x="4800600" y="2590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altLang="uk-UA">
              <a:solidFill>
                <a:srgbClr val="000000"/>
              </a:solidFill>
            </a:endParaRPr>
          </a:p>
        </p:txBody>
      </p:sp>
      <p:pic>
        <p:nvPicPr>
          <p:cNvPr id="2970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392" t="8438" r="13924" b="12236"/>
          <a:stretch>
            <a:fillRect/>
          </a:stretch>
        </p:blipFill>
        <p:spPr bwMode="auto">
          <a:xfrm>
            <a:off x="3048000" y="1828800"/>
            <a:ext cx="5410200" cy="431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5608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048000" y="1143000"/>
            <a:ext cx="5410200" cy="5238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uk-UA" sz="2800" b="1" dirty="0" smtClean="0">
                <a:hlinkClick r:id="rId2"/>
              </a:rPr>
              <a:t>http://slovopedia.org.ua/</a:t>
            </a:r>
            <a:endParaRPr lang="ru-RU" altLang="uk-UA" sz="2000" b="1" dirty="0" smtClean="0"/>
          </a:p>
        </p:txBody>
      </p:sp>
      <p:pic>
        <p:nvPicPr>
          <p:cNvPr id="62469" name="Picture 7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lum bright="12000"/>
          </a:blip>
          <a:srcRect l="49777" t="2000" b="50000"/>
          <a:stretch>
            <a:fillRect/>
          </a:stretch>
        </p:blipFill>
        <p:spPr bwMode="auto">
          <a:xfrm>
            <a:off x="1563688" y="5089525"/>
            <a:ext cx="11525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12000"/>
          </a:blip>
          <a:srcRect t="2000" r="48222" b="50000"/>
          <a:stretch>
            <a:fillRect/>
          </a:stretch>
        </p:blipFill>
        <p:spPr bwMode="auto">
          <a:xfrm>
            <a:off x="463550" y="5105400"/>
            <a:ext cx="12017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6" descr="978966349496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>
              <a:solidFill>
                <a:srgbClr val="000000"/>
              </a:solidFill>
            </a:endParaRPr>
          </a:p>
        </p:txBody>
      </p:sp>
      <p:pic>
        <p:nvPicPr>
          <p:cNvPr id="3072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56" t="8318" r="2510" b="21657"/>
          <a:stretch>
            <a:fillRect/>
          </a:stretch>
        </p:blipFill>
        <p:spPr bwMode="auto">
          <a:xfrm>
            <a:off x="385763" y="544513"/>
            <a:ext cx="5867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/>
          <a:srcRect l="29688" t="52083" r="32031" b="16667"/>
          <a:stretch>
            <a:fillRect/>
          </a:stretch>
        </p:blipFill>
        <p:spPr bwMode="auto">
          <a:xfrm>
            <a:off x="385763" y="3916363"/>
            <a:ext cx="2819400" cy="172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4"/>
          <a:srcRect l="29688" t="9375" r="32031" b="57292"/>
          <a:stretch>
            <a:fillRect/>
          </a:stretch>
        </p:blipFill>
        <p:spPr bwMode="auto">
          <a:xfrm>
            <a:off x="2895600" y="4540250"/>
            <a:ext cx="304800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3493" name="Picture 7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lum bright="12000"/>
          </a:blip>
          <a:srcRect l="49777" t="2000" b="50000"/>
          <a:stretch>
            <a:fillRect/>
          </a:stretch>
        </p:blipFill>
        <p:spPr bwMode="auto">
          <a:xfrm>
            <a:off x="8085138" y="5883275"/>
            <a:ext cx="67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depositphotos_75125109-stock-illustration-yes-no-thumbs-up-an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12000"/>
          </a:blip>
          <a:srcRect t="2000" r="48222" b="50000"/>
          <a:stretch>
            <a:fillRect/>
          </a:stretch>
        </p:blipFill>
        <p:spPr bwMode="auto">
          <a:xfrm>
            <a:off x="6883400" y="5535613"/>
            <a:ext cx="12017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863" y="153988"/>
            <a:ext cx="3921125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Що ж відбулося…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1506" name="Group 92"/>
          <p:cNvGrpSpPr>
            <a:grpSpLocks/>
          </p:cNvGrpSpPr>
          <p:nvPr/>
        </p:nvGrpSpPr>
        <p:grpSpPr bwMode="auto">
          <a:xfrm>
            <a:off x="904875" y="1096963"/>
            <a:ext cx="8094663" cy="809625"/>
            <a:chOff x="1269" y="1296"/>
            <a:chExt cx="3198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08" name="Text Box 4"/>
            <p:cNvSpPr txBox="1">
              <a:spLocks noChangeArrowheads="1"/>
            </p:cNvSpPr>
            <p:nvPr/>
          </p:nvSpPr>
          <p:spPr bwMode="gray">
            <a:xfrm>
              <a:off x="1530" y="1380"/>
              <a:ext cx="29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2015-2018  /  Українська національна комісія з питань правопису</a:t>
              </a:r>
            </a:p>
          </p:txBody>
        </p:sp>
        <p:grpSp>
          <p:nvGrpSpPr>
            <p:cNvPr id="21509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1510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1512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13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1514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pic>
              <p:nvPicPr>
                <p:cNvPr id="21515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511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863" y="153988"/>
            <a:ext cx="3921125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Що ж відбулося…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2530" name="Group 92"/>
          <p:cNvGrpSpPr>
            <a:grpSpLocks/>
          </p:cNvGrpSpPr>
          <p:nvPr/>
        </p:nvGrpSpPr>
        <p:grpSpPr bwMode="auto">
          <a:xfrm>
            <a:off x="904875" y="1096963"/>
            <a:ext cx="8094663" cy="809625"/>
            <a:chOff x="1269" y="1296"/>
            <a:chExt cx="3198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2542" name="Text Box 4"/>
            <p:cNvSpPr txBox="1">
              <a:spLocks noChangeArrowheads="1"/>
            </p:cNvSpPr>
            <p:nvPr/>
          </p:nvSpPr>
          <p:spPr bwMode="gray">
            <a:xfrm>
              <a:off x="1530" y="1380"/>
              <a:ext cx="29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2015-2018  /  Українська національна комісія з питань правопису</a:t>
              </a:r>
            </a:p>
          </p:txBody>
        </p:sp>
        <p:grpSp>
          <p:nvGrpSpPr>
            <p:cNvPr id="22543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2544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254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4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254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254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2545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1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22531" name="Group 93"/>
          <p:cNvGrpSpPr>
            <a:grpSpLocks/>
          </p:cNvGrpSpPr>
          <p:nvPr/>
        </p:nvGrpSpPr>
        <p:grpSpPr bwMode="auto">
          <a:xfrm>
            <a:off x="904875" y="2197100"/>
            <a:ext cx="8094663" cy="855663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2533" name="Text Box 21"/>
            <p:cNvSpPr txBox="1">
              <a:spLocks noChangeArrowheads="1"/>
            </p:cNvSpPr>
            <p:nvPr/>
          </p:nvSpPr>
          <p:spPr bwMode="gray">
            <a:xfrm>
              <a:off x="1525" y="1876"/>
              <a:ext cx="290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серпень-вересень 2018  /  громадське обговорення  / 3 000 </a:t>
              </a:r>
            </a:p>
          </p:txBody>
        </p:sp>
        <p:grpSp>
          <p:nvGrpSpPr>
            <p:cNvPr id="2253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535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537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8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2539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2540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2536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1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863" y="153988"/>
            <a:ext cx="3921125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Що ж відбулося…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3554" name="Group 92"/>
          <p:cNvGrpSpPr>
            <a:grpSpLocks/>
          </p:cNvGrpSpPr>
          <p:nvPr/>
        </p:nvGrpSpPr>
        <p:grpSpPr bwMode="auto">
          <a:xfrm>
            <a:off x="904875" y="1096963"/>
            <a:ext cx="8094663" cy="809625"/>
            <a:chOff x="1269" y="1296"/>
            <a:chExt cx="3198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3577" name="Text Box 4"/>
            <p:cNvSpPr txBox="1">
              <a:spLocks noChangeArrowheads="1"/>
            </p:cNvSpPr>
            <p:nvPr/>
          </p:nvSpPr>
          <p:spPr bwMode="gray">
            <a:xfrm>
              <a:off x="1530" y="1380"/>
              <a:ext cx="29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2015-2018  /  Українська національна комісія з питань правопису</a:t>
              </a:r>
            </a:p>
          </p:txBody>
        </p:sp>
        <p:grpSp>
          <p:nvGrpSpPr>
            <p:cNvPr id="23578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3579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3581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83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3584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3580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1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23555" name="Group 93"/>
          <p:cNvGrpSpPr>
            <a:grpSpLocks/>
          </p:cNvGrpSpPr>
          <p:nvPr/>
        </p:nvGrpSpPr>
        <p:grpSpPr bwMode="auto">
          <a:xfrm>
            <a:off x="904875" y="2197100"/>
            <a:ext cx="8094663" cy="855663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gray">
            <a:xfrm>
              <a:off x="1525" y="1876"/>
              <a:ext cx="290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серпень-вересень 2018  /  громадське обговорення  / 3 000 </a:t>
              </a:r>
            </a:p>
          </p:txBody>
        </p:sp>
        <p:grpSp>
          <p:nvGrpSpPr>
            <p:cNvPr id="23569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3570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3572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73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74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3575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3571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1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23556" name="Group 94"/>
          <p:cNvGrpSpPr>
            <a:grpSpLocks/>
          </p:cNvGrpSpPr>
          <p:nvPr/>
        </p:nvGrpSpPr>
        <p:grpSpPr bwMode="auto">
          <a:xfrm>
            <a:off x="904875" y="3336925"/>
            <a:ext cx="8108950" cy="931863"/>
            <a:chOff x="1270" y="2223"/>
            <a:chExt cx="3198" cy="369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23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3558" name="Text Box 31"/>
            <p:cNvSpPr txBox="1">
              <a:spLocks noChangeArrowheads="1"/>
            </p:cNvSpPr>
            <p:nvPr/>
          </p:nvSpPr>
          <p:spPr bwMode="gray">
            <a:xfrm>
              <a:off x="1531" y="2315"/>
              <a:ext cx="293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22 травня 2019 /  № 437 / Питання українського правопису</a:t>
              </a:r>
            </a:p>
          </p:txBody>
        </p:sp>
        <p:grpSp>
          <p:nvGrpSpPr>
            <p:cNvPr id="23559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560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1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23561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563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64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65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3566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3562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1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863" y="153988"/>
            <a:ext cx="3921125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Що ж відбулося…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578" name="Group 92"/>
          <p:cNvGrpSpPr>
            <a:grpSpLocks/>
          </p:cNvGrpSpPr>
          <p:nvPr/>
        </p:nvGrpSpPr>
        <p:grpSpPr bwMode="auto">
          <a:xfrm>
            <a:off x="904875" y="1096963"/>
            <a:ext cx="8094663" cy="809625"/>
            <a:chOff x="1269" y="1296"/>
            <a:chExt cx="3198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4612" name="Text Box 4"/>
            <p:cNvSpPr txBox="1">
              <a:spLocks noChangeArrowheads="1"/>
            </p:cNvSpPr>
            <p:nvPr/>
          </p:nvSpPr>
          <p:spPr bwMode="gray">
            <a:xfrm>
              <a:off x="1530" y="1380"/>
              <a:ext cx="29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2015-2018  /  Українська національна комісія з питань правопису</a:t>
              </a:r>
            </a:p>
          </p:txBody>
        </p:sp>
        <p:grpSp>
          <p:nvGrpSpPr>
            <p:cNvPr id="24613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4614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461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1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461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461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4615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1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24579" name="Group 93"/>
          <p:cNvGrpSpPr>
            <a:grpSpLocks/>
          </p:cNvGrpSpPr>
          <p:nvPr/>
        </p:nvGrpSpPr>
        <p:grpSpPr bwMode="auto">
          <a:xfrm>
            <a:off x="904875" y="2197100"/>
            <a:ext cx="8094663" cy="855663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4603" name="Text Box 21"/>
            <p:cNvSpPr txBox="1">
              <a:spLocks noChangeArrowheads="1"/>
            </p:cNvSpPr>
            <p:nvPr/>
          </p:nvSpPr>
          <p:spPr bwMode="gray">
            <a:xfrm>
              <a:off x="1525" y="1876"/>
              <a:ext cx="290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серпень-вересень 2018  /  громадське обговорення  / 3 000 </a:t>
              </a:r>
            </a:p>
          </p:txBody>
        </p:sp>
        <p:grpSp>
          <p:nvGrpSpPr>
            <p:cNvPr id="24604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4605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4607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4609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4610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4606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1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24580" name="Group 94"/>
          <p:cNvGrpSpPr>
            <a:grpSpLocks/>
          </p:cNvGrpSpPr>
          <p:nvPr/>
        </p:nvGrpSpPr>
        <p:grpSpPr bwMode="auto">
          <a:xfrm>
            <a:off x="904875" y="3336925"/>
            <a:ext cx="8108950" cy="931863"/>
            <a:chOff x="1270" y="2223"/>
            <a:chExt cx="3198" cy="369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23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4593" name="Text Box 31"/>
            <p:cNvSpPr txBox="1">
              <a:spLocks noChangeArrowheads="1"/>
            </p:cNvSpPr>
            <p:nvPr/>
          </p:nvSpPr>
          <p:spPr bwMode="gray">
            <a:xfrm>
              <a:off x="1531" y="2315"/>
              <a:ext cx="293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22 травня 2019 /  № 437 / Питання українського правопису</a:t>
              </a:r>
            </a:p>
          </p:txBody>
        </p:sp>
        <p:grpSp>
          <p:nvGrpSpPr>
            <p:cNvPr id="24594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4595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1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24596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4598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599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4600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4601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4597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1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</p:grpSp>
      <p:grpSp>
        <p:nvGrpSpPr>
          <p:cNvPr id="24581" name="Group 95"/>
          <p:cNvGrpSpPr>
            <a:grpSpLocks/>
          </p:cNvGrpSpPr>
          <p:nvPr/>
        </p:nvGrpSpPr>
        <p:grpSpPr bwMode="auto">
          <a:xfrm>
            <a:off x="904875" y="4530725"/>
            <a:ext cx="8094663" cy="784225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4583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3 червня 2019 / фінальний текст / МОН України / НАНУ</a:t>
              </a:r>
            </a:p>
          </p:txBody>
        </p:sp>
        <p:grpSp>
          <p:nvGrpSpPr>
            <p:cNvPr id="24584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24585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  <p:grpSp>
            <p:nvGrpSpPr>
              <p:cNvPr id="24586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24588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589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4318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4590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4591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4587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863" y="153988"/>
            <a:ext cx="3921125" cy="868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Що ж відбулося…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5602" name="Group 92"/>
          <p:cNvGrpSpPr>
            <a:grpSpLocks/>
          </p:cNvGrpSpPr>
          <p:nvPr/>
        </p:nvGrpSpPr>
        <p:grpSpPr bwMode="auto">
          <a:xfrm>
            <a:off x="904875" y="1096963"/>
            <a:ext cx="8094663" cy="809625"/>
            <a:chOff x="1269" y="1296"/>
            <a:chExt cx="3198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5646" name="Text Box 4"/>
            <p:cNvSpPr txBox="1">
              <a:spLocks noChangeArrowheads="1"/>
            </p:cNvSpPr>
            <p:nvPr/>
          </p:nvSpPr>
          <p:spPr bwMode="gray">
            <a:xfrm>
              <a:off x="1530" y="1380"/>
              <a:ext cx="293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2015-2018  /  Українська національна комісія з питань правопису</a:t>
              </a:r>
            </a:p>
          </p:txBody>
        </p:sp>
        <p:grpSp>
          <p:nvGrpSpPr>
            <p:cNvPr id="2564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564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565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5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565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565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64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19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25603" name="Group 93"/>
          <p:cNvGrpSpPr>
            <a:grpSpLocks/>
          </p:cNvGrpSpPr>
          <p:nvPr/>
        </p:nvGrpSpPr>
        <p:grpSpPr bwMode="auto">
          <a:xfrm>
            <a:off x="904875" y="2197100"/>
            <a:ext cx="8094663" cy="855663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5637" name="Text Box 21"/>
            <p:cNvSpPr txBox="1">
              <a:spLocks noChangeArrowheads="1"/>
            </p:cNvSpPr>
            <p:nvPr/>
          </p:nvSpPr>
          <p:spPr bwMode="gray">
            <a:xfrm>
              <a:off x="1525" y="1876"/>
              <a:ext cx="290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серпень-вересень 2018  /  громадське обговорення  / 3 000 </a:t>
              </a:r>
            </a:p>
          </p:txBody>
        </p:sp>
        <p:grpSp>
          <p:nvGrpSpPr>
            <p:cNvPr id="25638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5639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5641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42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908D0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5643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09D11"/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5644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640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1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</p:grpSp>
      <p:grpSp>
        <p:nvGrpSpPr>
          <p:cNvPr id="25604" name="Group 94"/>
          <p:cNvGrpSpPr>
            <a:grpSpLocks/>
          </p:cNvGrpSpPr>
          <p:nvPr/>
        </p:nvGrpSpPr>
        <p:grpSpPr bwMode="auto">
          <a:xfrm>
            <a:off x="904875" y="3336925"/>
            <a:ext cx="8108950" cy="931863"/>
            <a:chOff x="1270" y="2223"/>
            <a:chExt cx="3198" cy="369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23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5627" name="Text Box 31"/>
            <p:cNvSpPr txBox="1">
              <a:spLocks noChangeArrowheads="1"/>
            </p:cNvSpPr>
            <p:nvPr/>
          </p:nvSpPr>
          <p:spPr bwMode="gray">
            <a:xfrm>
              <a:off x="1531" y="2315"/>
              <a:ext cx="293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22 травня 2019 /  № 437 / Питання українського правопису</a:t>
              </a:r>
            </a:p>
          </p:txBody>
        </p:sp>
        <p:grpSp>
          <p:nvGrpSpPr>
            <p:cNvPr id="25628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5629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1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  <p:grpSp>
            <p:nvGrpSpPr>
              <p:cNvPr id="25630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5632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33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5634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5635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631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19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</p:grpSp>
      <p:grpSp>
        <p:nvGrpSpPr>
          <p:cNvPr id="25605" name="Group 95"/>
          <p:cNvGrpSpPr>
            <a:grpSpLocks/>
          </p:cNvGrpSpPr>
          <p:nvPr/>
        </p:nvGrpSpPr>
        <p:grpSpPr bwMode="auto">
          <a:xfrm>
            <a:off x="904875" y="4530725"/>
            <a:ext cx="8094663" cy="784225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sp>
          <p:nvSpPr>
            <p:cNvPr id="2561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000">
                  <a:solidFill>
                    <a:srgbClr val="000000"/>
                  </a:solidFill>
                  <a:latin typeface="Calibri" pitchFamily="34" charset="0"/>
                </a:rPr>
                <a:t>3 червня 2019 / фінальний текст / МОН України / НАНУ</a:t>
              </a:r>
            </a:p>
          </p:txBody>
        </p:sp>
        <p:grpSp>
          <p:nvGrpSpPr>
            <p:cNvPr id="2561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2561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  <p:grpSp>
            <p:nvGrpSpPr>
              <p:cNvPr id="2562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2562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74318F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562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562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62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25606" name="Group 96"/>
          <p:cNvGrpSpPr>
            <a:grpSpLocks/>
          </p:cNvGrpSpPr>
          <p:nvPr/>
        </p:nvGrpSpPr>
        <p:grpSpPr bwMode="auto">
          <a:xfrm>
            <a:off x="904875" y="5567363"/>
            <a:ext cx="8108950" cy="790575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  <p:grpSp>
          <p:nvGrpSpPr>
            <p:cNvPr id="2560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2561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2561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1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2C5782"/>
                    </a:gs>
                  </a:gsLst>
                  <a:path path="rect">
                    <a:fillToRect t="100000" r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561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16190"/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pic>
              <p:nvPicPr>
                <p:cNvPr id="2561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561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19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b="1">
                    <a:solidFill>
                      <a:srgbClr val="FFFFFF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</p:grpSp>
      <p:sp>
        <p:nvSpPr>
          <p:cNvPr id="25607" name="Прямоугольник 55"/>
          <p:cNvSpPr>
            <a:spLocks noChangeArrowheads="1"/>
          </p:cNvSpPr>
          <p:nvPr/>
        </p:nvSpPr>
        <p:spPr bwMode="auto">
          <a:xfrm>
            <a:off x="1660525" y="5749925"/>
            <a:ext cx="7085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solidFill>
                  <a:srgbClr val="000000"/>
                </a:solidFill>
                <a:latin typeface="Calibri" pitchFamily="34" charset="0"/>
              </a:rPr>
              <a:t>нова редакція  /  освітній процес – 2-3 роки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856</Words>
  <Application>Microsoft Office PowerPoint</Application>
  <PresentationFormat>Экран (4:3)</PresentationFormat>
  <Paragraphs>178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맑은 고딕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Що ж відбулося…</vt:lpstr>
      <vt:lpstr>Що ж відбулося…</vt:lpstr>
      <vt:lpstr>Що ж відбулося…</vt:lpstr>
      <vt:lpstr>Що ж відбулося…</vt:lpstr>
      <vt:lpstr>Що ж відбулося…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Січкар</cp:lastModifiedBy>
  <cp:revision>150</cp:revision>
  <dcterms:created xsi:type="dcterms:W3CDTF">2016-11-18T14:12:19Z</dcterms:created>
  <dcterms:modified xsi:type="dcterms:W3CDTF">2020-03-17T10:36:04Z</dcterms:modified>
</cp:coreProperties>
</file>