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64" r:id="rId22"/>
    <p:sldId id="271" r:id="rId23"/>
    <p:sldId id="272" r:id="rId24"/>
    <p:sldId id="273" r:id="rId25"/>
    <p:sldId id="265" r:id="rId26"/>
    <p:sldId id="269" r:id="rId27"/>
    <p:sldId id="270" r:id="rId28"/>
    <p:sldId id="266" r:id="rId29"/>
    <p:sldId id="267" r:id="rId30"/>
    <p:sldId id="268" r:id="rId3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6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795C-2595-472F-B7A5-A73054C1C1EC}" type="datetimeFigureOut">
              <a:rPr lang="uk-UA" smtClean="0"/>
              <a:pPr/>
              <a:t>21.11.2018</a:t>
            </a:fld>
            <a:endParaRPr lang="uk-U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D0B6-BECD-4EC2-9A18-17AE2E90A8D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795C-2595-472F-B7A5-A73054C1C1EC}" type="datetimeFigureOut">
              <a:rPr lang="uk-UA" smtClean="0"/>
              <a:pPr/>
              <a:t>21.11.2018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D0B6-BECD-4EC2-9A18-17AE2E90A8D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795C-2595-472F-B7A5-A73054C1C1EC}" type="datetimeFigureOut">
              <a:rPr lang="uk-UA" smtClean="0"/>
              <a:pPr/>
              <a:t>21.11.2018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D0B6-BECD-4EC2-9A18-17AE2E90A8D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795C-2595-472F-B7A5-A73054C1C1EC}" type="datetimeFigureOut">
              <a:rPr lang="uk-UA" smtClean="0"/>
              <a:pPr/>
              <a:t>21.11.2018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D0B6-BECD-4EC2-9A18-17AE2E90A8D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795C-2595-472F-B7A5-A73054C1C1EC}" type="datetimeFigureOut">
              <a:rPr lang="uk-UA" smtClean="0"/>
              <a:pPr/>
              <a:t>21.11.2018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D0B6-BECD-4EC2-9A18-17AE2E90A8D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795C-2595-472F-B7A5-A73054C1C1EC}" type="datetimeFigureOut">
              <a:rPr lang="uk-UA" smtClean="0"/>
              <a:pPr/>
              <a:t>21.11.2018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D0B6-BECD-4EC2-9A18-17AE2E90A8D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795C-2595-472F-B7A5-A73054C1C1EC}" type="datetimeFigureOut">
              <a:rPr lang="uk-UA" smtClean="0"/>
              <a:pPr/>
              <a:t>21.11.2018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D0B6-BECD-4EC2-9A18-17AE2E90A8D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795C-2595-472F-B7A5-A73054C1C1EC}" type="datetimeFigureOut">
              <a:rPr lang="uk-UA" smtClean="0"/>
              <a:pPr/>
              <a:t>21.11.2018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D0B6-BECD-4EC2-9A18-17AE2E90A8D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795C-2595-472F-B7A5-A73054C1C1EC}" type="datetimeFigureOut">
              <a:rPr lang="uk-UA" smtClean="0"/>
              <a:pPr/>
              <a:t>21.11.2018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D0B6-BECD-4EC2-9A18-17AE2E90A8D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795C-2595-472F-B7A5-A73054C1C1EC}" type="datetimeFigureOut">
              <a:rPr lang="uk-UA" smtClean="0"/>
              <a:pPr/>
              <a:t>21.11.2018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D0B6-BECD-4EC2-9A18-17AE2E90A8D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795C-2595-472F-B7A5-A73054C1C1EC}" type="datetimeFigureOut">
              <a:rPr lang="uk-UA" smtClean="0"/>
              <a:pPr/>
              <a:t>21.11.2018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3ED0B6-BECD-4EC2-9A18-17AE2E90A8D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0795C-2595-472F-B7A5-A73054C1C1EC}" type="datetimeFigureOut">
              <a:rPr lang="uk-UA" smtClean="0"/>
              <a:pPr/>
              <a:t>21.11.2018</a:t>
            </a:fld>
            <a:endParaRPr lang="uk-U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3ED0B6-BECD-4EC2-9A18-17AE2E90A8D5}" type="slidenum">
              <a:rPr lang="uk-UA" smtClean="0"/>
              <a:pPr/>
              <a:t>‹#›</a:t>
            </a:fld>
            <a:endParaRPr lang="uk-U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effectLst/>
              </a:rPr>
              <a:t>Дотримання граматичних норм в академічному </a:t>
            </a:r>
            <a:r>
              <a:rPr lang="uk-UA" dirty="0" smtClean="0">
                <a:effectLst/>
              </a:rPr>
              <a:t>мовленні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539552" y="3861048"/>
            <a:ext cx="8208912" cy="2160240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ТИПОВІ ПОМИЛКИ</a:t>
            </a:r>
            <a:endParaRPr lang="uk-U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5868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352928" cy="1362456"/>
          </a:xfrm>
        </p:spPr>
        <p:txBody>
          <a:bodyPr/>
          <a:lstStyle/>
          <a:p>
            <a:r>
              <a:rPr lang="uk-UA" sz="4000" dirty="0" smtClean="0">
                <a:effectLst/>
              </a:rPr>
              <a:t>2. Ненормативне вживання активних дієприкметників теперішнього часу</a:t>
            </a:r>
            <a:br>
              <a:rPr lang="uk-UA" sz="4000" dirty="0" smtClean="0">
                <a:effectLst/>
              </a:rPr>
            </a:b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8280920" cy="4824536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Найпоширеніші </a:t>
            </a:r>
            <a:r>
              <a:rPr lang="uk-UA" dirty="0"/>
              <a:t>способи заміни активних дієприкметників такі</a:t>
            </a:r>
            <a:r>
              <a:rPr lang="uk-UA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uk-UA" b="1" dirty="0"/>
              <a:t>Віддієслівні прикметники на </a:t>
            </a:r>
            <a:r>
              <a:rPr lang="uk-UA" b="1" i="1" dirty="0"/>
              <a:t>-</a:t>
            </a:r>
            <a:r>
              <a:rPr lang="uk-UA" b="1" i="1" dirty="0" err="1"/>
              <a:t>івн-ий</a:t>
            </a:r>
            <a:r>
              <a:rPr lang="uk-UA" b="1" i="1" dirty="0"/>
              <a:t>, -лив-</a:t>
            </a:r>
            <a:r>
              <a:rPr lang="uk-UA" b="1" i="1" dirty="0" err="1"/>
              <a:t>ий</a:t>
            </a:r>
            <a:r>
              <a:rPr lang="uk-UA" b="1" i="1" dirty="0"/>
              <a:t>, -ч-</a:t>
            </a:r>
            <a:r>
              <a:rPr lang="uk-UA" b="1" i="1" dirty="0" err="1"/>
              <a:t>ий</a:t>
            </a:r>
            <a:r>
              <a:rPr lang="uk-UA" b="1" i="1" dirty="0"/>
              <a:t>, -</a:t>
            </a:r>
            <a:r>
              <a:rPr lang="uk-UA" b="1" i="1" dirty="0" err="1"/>
              <a:t>ист-ий</a:t>
            </a:r>
            <a:r>
              <a:rPr lang="uk-UA" b="1" i="1" dirty="0"/>
              <a:t>, -н-</a:t>
            </a:r>
            <a:r>
              <a:rPr lang="uk-UA" b="1" i="1" dirty="0" err="1"/>
              <a:t>ий</a:t>
            </a:r>
            <a:r>
              <a:rPr lang="uk-UA" b="1" i="1" dirty="0"/>
              <a:t>, -</a:t>
            </a:r>
            <a:r>
              <a:rPr lang="uk-UA" b="1" i="1" dirty="0" err="1"/>
              <a:t>ськ-ий</a:t>
            </a:r>
            <a:r>
              <a:rPr lang="uk-UA" b="1" dirty="0" smtClean="0"/>
              <a:t>:</a:t>
            </a:r>
            <a:endParaRPr lang="uk-UA" dirty="0"/>
          </a:p>
          <a:p>
            <a:r>
              <a:rPr lang="uk-UA" i="1" dirty="0"/>
              <a:t>гальмуючий – гальмівний;</a:t>
            </a:r>
            <a:endParaRPr lang="uk-UA" dirty="0"/>
          </a:p>
          <a:p>
            <a:r>
              <a:rPr lang="uk-UA" i="1" dirty="0"/>
              <a:t>вібруючий – вібраторний;</a:t>
            </a:r>
            <a:endParaRPr lang="uk-UA" dirty="0"/>
          </a:p>
          <a:p>
            <a:r>
              <a:rPr lang="uk-UA" i="1" dirty="0"/>
              <a:t>друкуючий пристрій – друкарський;</a:t>
            </a:r>
            <a:endParaRPr lang="uk-UA" dirty="0"/>
          </a:p>
          <a:p>
            <a:r>
              <a:rPr lang="uk-UA" i="1" dirty="0" smtClean="0"/>
              <a:t>підбадьорюючий </a:t>
            </a:r>
            <a:r>
              <a:rPr lang="uk-UA" i="1" dirty="0"/>
              <a:t>– бадьористий, підбадьорливий;</a:t>
            </a:r>
            <a:endParaRPr lang="uk-UA" dirty="0"/>
          </a:p>
          <a:p>
            <a:r>
              <a:rPr lang="uk-UA" i="1" dirty="0" err="1"/>
              <a:t>протиборствуючий</a:t>
            </a:r>
            <a:r>
              <a:rPr lang="uk-UA" i="1" dirty="0"/>
              <a:t> – протиборчий, супротивний, ворожий;</a:t>
            </a:r>
            <a:endParaRPr lang="uk-UA" dirty="0"/>
          </a:p>
          <a:p>
            <a:r>
              <a:rPr lang="uk-UA" i="1" dirty="0"/>
              <a:t>правовстановлюючий – </a:t>
            </a:r>
            <a:r>
              <a:rPr lang="uk-UA" i="1" dirty="0" err="1"/>
              <a:t>правовстановчий</a:t>
            </a:r>
            <a:r>
              <a:rPr lang="uk-UA" i="1" dirty="0"/>
              <a:t>;</a:t>
            </a:r>
            <a:endParaRPr lang="uk-UA" dirty="0"/>
          </a:p>
          <a:p>
            <a:r>
              <a:rPr lang="uk-UA" i="1" dirty="0"/>
              <a:t>супроводжуючий</a:t>
            </a:r>
            <a:r>
              <a:rPr lang="uk-UA" dirty="0"/>
              <a:t> (</a:t>
            </a:r>
            <a:r>
              <a:rPr lang="uk-UA" i="1" dirty="0"/>
              <a:t>документ</a:t>
            </a:r>
            <a:r>
              <a:rPr lang="uk-UA" dirty="0"/>
              <a:t>) </a:t>
            </a:r>
            <a:r>
              <a:rPr lang="uk-UA" i="1" dirty="0"/>
              <a:t>– супровідний</a:t>
            </a:r>
            <a:r>
              <a:rPr lang="uk-UA" dirty="0"/>
              <a:t>. </a:t>
            </a:r>
          </a:p>
          <a:p>
            <a:pPr algn="just"/>
            <a:endParaRPr lang="uk-UA" dirty="0" smtClean="0"/>
          </a:p>
          <a:p>
            <a:pPr algn="just"/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xmlns="" val="117001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352928" cy="1362456"/>
          </a:xfrm>
        </p:spPr>
        <p:txBody>
          <a:bodyPr/>
          <a:lstStyle/>
          <a:p>
            <a:r>
              <a:rPr lang="uk-UA" sz="4000" dirty="0" smtClean="0">
                <a:effectLst/>
              </a:rPr>
              <a:t>2. Ненормативне вживання активних дієприкметників теперішнього часу</a:t>
            </a:r>
            <a:br>
              <a:rPr lang="uk-UA" sz="4000" dirty="0" smtClean="0">
                <a:effectLst/>
              </a:rPr>
            </a:b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8280920" cy="4824536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Найпоширеніші </a:t>
            </a:r>
            <a:r>
              <a:rPr lang="uk-UA" dirty="0"/>
              <a:t>способи заміни активних дієприкметників такі</a:t>
            </a:r>
            <a:r>
              <a:rPr lang="uk-UA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b="1" dirty="0" err="1"/>
              <a:t>Віддієслівні</a:t>
            </a:r>
            <a:r>
              <a:rPr lang="ru-RU" b="1" dirty="0"/>
              <a:t> </a:t>
            </a:r>
            <a:r>
              <a:rPr lang="ru-RU" b="1" dirty="0" err="1"/>
              <a:t>прикметники</a:t>
            </a:r>
            <a:r>
              <a:rPr lang="ru-RU" b="1" dirty="0"/>
              <a:t> на -</a:t>
            </a:r>
            <a:r>
              <a:rPr lang="ru-RU" b="1" dirty="0" err="1"/>
              <a:t>уч-ий</a:t>
            </a:r>
            <a:r>
              <a:rPr lang="ru-RU" b="1" dirty="0"/>
              <a:t>, -</a:t>
            </a:r>
            <a:r>
              <a:rPr lang="ru-RU" b="1" dirty="0" err="1"/>
              <a:t>ач-ий</a:t>
            </a:r>
            <a:r>
              <a:rPr lang="ru-RU" b="1" dirty="0" smtClean="0"/>
              <a:t>:</a:t>
            </a:r>
          </a:p>
          <a:p>
            <a:r>
              <a:rPr lang="uk-UA" i="1" dirty="0" err="1"/>
              <a:t>засліплюючий</a:t>
            </a:r>
            <a:r>
              <a:rPr lang="uk-UA" i="1" dirty="0"/>
              <a:t> – сліпучий;</a:t>
            </a:r>
            <a:endParaRPr lang="uk-UA" dirty="0"/>
          </a:p>
          <a:p>
            <a:r>
              <a:rPr lang="uk-UA" i="1" dirty="0"/>
              <a:t>плаваючий – плавучий;</a:t>
            </a:r>
            <a:endParaRPr lang="uk-UA" dirty="0"/>
          </a:p>
          <a:p>
            <a:r>
              <a:rPr lang="uk-UA" i="1" dirty="0" err="1"/>
              <a:t>прославляючий</a:t>
            </a:r>
            <a:r>
              <a:rPr lang="uk-UA" i="1" dirty="0"/>
              <a:t> – </a:t>
            </a:r>
            <a:r>
              <a:rPr lang="uk-UA" i="1" dirty="0" err="1"/>
              <a:t>славлячий</a:t>
            </a:r>
            <a:r>
              <a:rPr lang="uk-UA" i="1" dirty="0"/>
              <a:t>,</a:t>
            </a:r>
            <a:r>
              <a:rPr lang="uk-UA" dirty="0"/>
              <a:t> </a:t>
            </a:r>
            <a:r>
              <a:rPr lang="uk-UA" i="1" dirty="0"/>
              <a:t>величальний;</a:t>
            </a:r>
            <a:endParaRPr lang="uk-UA" dirty="0"/>
          </a:p>
          <a:p>
            <a:r>
              <a:rPr lang="uk-UA" i="1" dirty="0"/>
              <a:t>сіяючий – сяючий</a:t>
            </a:r>
            <a:r>
              <a:rPr lang="uk-UA" dirty="0" smtClean="0"/>
              <a:t>.</a:t>
            </a:r>
          </a:p>
          <a:p>
            <a:pPr algn="just"/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xmlns="" val="568613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352928" cy="1362456"/>
          </a:xfrm>
        </p:spPr>
        <p:txBody>
          <a:bodyPr/>
          <a:lstStyle/>
          <a:p>
            <a:r>
              <a:rPr lang="uk-UA" sz="4000" dirty="0" smtClean="0">
                <a:effectLst/>
              </a:rPr>
              <a:t>2. Ненормативне вживання активних дієприкметників теперішнього часу</a:t>
            </a:r>
            <a:br>
              <a:rPr lang="uk-UA" sz="4000" dirty="0" smtClean="0">
                <a:effectLst/>
              </a:rPr>
            </a:b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8280920" cy="4824536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Найпоширеніші </a:t>
            </a:r>
            <a:r>
              <a:rPr lang="uk-UA" dirty="0"/>
              <a:t>способи заміни активних дієприкметників такі</a:t>
            </a:r>
            <a:r>
              <a:rPr lang="uk-UA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uk-UA" b="1" dirty="0"/>
              <a:t>Відіменникові прикметники на </a:t>
            </a:r>
            <a:r>
              <a:rPr lang="uk-UA" b="1" i="1" dirty="0"/>
              <a:t>-(цій)-н-</a:t>
            </a:r>
            <a:r>
              <a:rPr lang="uk-UA" b="1" i="1" dirty="0" err="1"/>
              <a:t>ий</a:t>
            </a:r>
            <a:r>
              <a:rPr lang="uk-UA" b="1" dirty="0" smtClean="0"/>
              <a:t>:</a:t>
            </a:r>
          </a:p>
          <a:p>
            <a:endParaRPr lang="uk-UA" dirty="0"/>
          </a:p>
          <a:p>
            <a:r>
              <a:rPr lang="uk-UA" i="1" dirty="0"/>
              <a:t>інтегруючий – інтеграційний, об’єднавчий;</a:t>
            </a:r>
            <a:endParaRPr lang="uk-UA" dirty="0"/>
          </a:p>
          <a:p>
            <a:r>
              <a:rPr lang="uk-UA" i="1" dirty="0" err="1"/>
              <a:t>інформуючий</a:t>
            </a:r>
            <a:r>
              <a:rPr lang="uk-UA" i="1" dirty="0"/>
              <a:t> – інформаційний;</a:t>
            </a:r>
            <a:endParaRPr lang="uk-UA" dirty="0"/>
          </a:p>
          <a:p>
            <a:r>
              <a:rPr lang="uk-UA" i="1" dirty="0"/>
              <a:t>консолідуючий – </a:t>
            </a:r>
            <a:r>
              <a:rPr lang="uk-UA" i="1" dirty="0" err="1"/>
              <a:t>консолідаційний</a:t>
            </a:r>
            <a:r>
              <a:rPr lang="uk-UA" i="1" dirty="0"/>
              <a:t>, об’єднавчий;</a:t>
            </a:r>
            <a:endParaRPr lang="uk-UA" dirty="0"/>
          </a:p>
          <a:p>
            <a:r>
              <a:rPr lang="uk-UA" i="1" dirty="0"/>
              <a:t>конфронтуючий – конфронтаційний, протиборчий;</a:t>
            </a:r>
            <a:endParaRPr lang="uk-UA" dirty="0"/>
          </a:p>
          <a:p>
            <a:r>
              <a:rPr lang="uk-UA" i="1" dirty="0"/>
              <a:t>координуючий – координаційний, узгоджувальний;</a:t>
            </a:r>
            <a:endParaRPr lang="uk-UA" dirty="0"/>
          </a:p>
          <a:p>
            <a:r>
              <a:rPr lang="uk-UA" i="1" dirty="0" smtClean="0"/>
              <a:t>регулюючий </a:t>
            </a:r>
            <a:r>
              <a:rPr lang="uk-UA" i="1" dirty="0"/>
              <a:t>– регуляційний</a:t>
            </a:r>
            <a:r>
              <a:rPr lang="uk-UA" dirty="0"/>
              <a:t>.</a:t>
            </a:r>
          </a:p>
          <a:p>
            <a:pPr algn="just"/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xmlns="" val="4206231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352928" cy="1362456"/>
          </a:xfrm>
        </p:spPr>
        <p:txBody>
          <a:bodyPr/>
          <a:lstStyle/>
          <a:p>
            <a:r>
              <a:rPr lang="uk-UA" sz="4000" dirty="0" smtClean="0">
                <a:effectLst/>
              </a:rPr>
              <a:t>2. Ненормативне вживання активних дієприкметників теперішнього часу</a:t>
            </a:r>
            <a:br>
              <a:rPr lang="uk-UA" sz="4000" dirty="0" smtClean="0">
                <a:effectLst/>
              </a:rPr>
            </a:b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8280920" cy="4824536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Найпоширеніші </a:t>
            </a:r>
            <a:r>
              <a:rPr lang="uk-UA" dirty="0"/>
              <a:t>способи заміни активних дієприкметників такі</a:t>
            </a:r>
            <a:r>
              <a:rPr lang="uk-UA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uk-UA" b="1" dirty="0"/>
              <a:t>Прикметники або інші частини мови від інших коренів</a:t>
            </a:r>
            <a:r>
              <a:rPr lang="uk-UA" b="1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uk-UA" dirty="0"/>
          </a:p>
          <a:p>
            <a:r>
              <a:rPr lang="uk-UA" i="1" dirty="0"/>
              <a:t>вражаючий – приголомшливий;</a:t>
            </a:r>
            <a:endParaRPr lang="uk-UA" dirty="0"/>
          </a:p>
          <a:p>
            <a:r>
              <a:rPr lang="uk-UA" i="1" dirty="0"/>
              <a:t>діючий </a:t>
            </a:r>
            <a:r>
              <a:rPr lang="uk-UA" dirty="0"/>
              <a:t>(</a:t>
            </a:r>
            <a:r>
              <a:rPr lang="uk-UA" i="1" dirty="0"/>
              <a:t>регламент</a:t>
            </a:r>
            <a:r>
              <a:rPr lang="uk-UA" dirty="0"/>
              <a:t>)</a:t>
            </a:r>
            <a:r>
              <a:rPr lang="uk-UA" i="1" dirty="0"/>
              <a:t> – чинний;</a:t>
            </a:r>
            <a:endParaRPr lang="uk-UA" dirty="0"/>
          </a:p>
          <a:p>
            <a:r>
              <a:rPr lang="uk-UA" i="1" dirty="0"/>
              <a:t>енергозберігаючі </a:t>
            </a:r>
            <a:r>
              <a:rPr lang="uk-UA" dirty="0"/>
              <a:t>(</a:t>
            </a:r>
            <a:r>
              <a:rPr lang="uk-UA" i="1" dirty="0"/>
              <a:t>технології</a:t>
            </a:r>
            <a:r>
              <a:rPr lang="uk-UA" dirty="0"/>
              <a:t>)</a:t>
            </a:r>
            <a:r>
              <a:rPr lang="uk-UA" i="1" dirty="0"/>
              <a:t> – енергоощадні;</a:t>
            </a:r>
            <a:endParaRPr lang="uk-UA" dirty="0"/>
          </a:p>
          <a:p>
            <a:r>
              <a:rPr lang="uk-UA" i="1" dirty="0"/>
              <a:t>існуюча </a:t>
            </a:r>
            <a:r>
              <a:rPr lang="uk-UA" dirty="0"/>
              <a:t>(</a:t>
            </a:r>
            <a:r>
              <a:rPr lang="uk-UA" i="1" dirty="0"/>
              <a:t>система</a:t>
            </a:r>
            <a:r>
              <a:rPr lang="uk-UA" dirty="0"/>
              <a:t>)</a:t>
            </a:r>
            <a:r>
              <a:rPr lang="uk-UA" i="1" dirty="0"/>
              <a:t> – наявна, сучасна, теперішня;</a:t>
            </a:r>
            <a:endParaRPr lang="uk-UA" dirty="0"/>
          </a:p>
          <a:p>
            <a:r>
              <a:rPr lang="uk-UA" i="1" dirty="0"/>
              <a:t>існуюча </a:t>
            </a:r>
            <a:r>
              <a:rPr lang="uk-UA" dirty="0"/>
              <a:t>(</a:t>
            </a:r>
            <a:r>
              <a:rPr lang="uk-UA" i="1" dirty="0"/>
              <a:t>редакція</a:t>
            </a:r>
            <a:r>
              <a:rPr lang="uk-UA" dirty="0"/>
              <a:t>)</a:t>
            </a:r>
            <a:r>
              <a:rPr lang="uk-UA" i="1" dirty="0"/>
              <a:t> – ця, така;</a:t>
            </a:r>
            <a:endParaRPr lang="uk-UA" dirty="0"/>
          </a:p>
          <a:p>
            <a:r>
              <a:rPr lang="uk-UA" i="1" dirty="0"/>
              <a:t>знаючий – тямущий, компетентний, обізнаний;</a:t>
            </a:r>
            <a:endParaRPr lang="uk-UA" dirty="0"/>
          </a:p>
          <a:p>
            <a:r>
              <a:rPr lang="uk-UA" i="1" dirty="0"/>
              <a:t>лідируючий – перший, провідний, </a:t>
            </a:r>
            <a:r>
              <a:rPr lang="uk-UA" i="1" dirty="0" smtClean="0"/>
              <a:t>переможний</a:t>
            </a:r>
            <a:r>
              <a:rPr lang="uk-UA" dirty="0" smtClean="0"/>
              <a:t>.</a:t>
            </a:r>
            <a:endParaRPr lang="uk-UA" dirty="0"/>
          </a:p>
          <a:p>
            <a:pPr algn="just"/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xmlns="" val="1467929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352928" cy="1362456"/>
          </a:xfrm>
        </p:spPr>
        <p:txBody>
          <a:bodyPr/>
          <a:lstStyle/>
          <a:p>
            <a:r>
              <a:rPr lang="uk-UA" sz="4000" dirty="0" smtClean="0">
                <a:effectLst/>
              </a:rPr>
              <a:t>2. Ненормативне вживання активних дієприкметників теперішнього часу</a:t>
            </a:r>
            <a:br>
              <a:rPr lang="uk-UA" sz="4000" dirty="0" smtClean="0">
                <a:effectLst/>
              </a:rPr>
            </a:b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8280920" cy="4824536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Найпоширеніші </a:t>
            </a:r>
            <a:r>
              <a:rPr lang="uk-UA" dirty="0"/>
              <a:t>способи заміни активних дієприкметників такі</a:t>
            </a:r>
            <a:r>
              <a:rPr lang="uk-UA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uk-UA" b="1" dirty="0"/>
              <a:t>Прикметники зі словами </a:t>
            </a:r>
            <a:r>
              <a:rPr lang="uk-UA" b="1" i="1" dirty="0"/>
              <a:t>щораз, чимраз, дедалі</a:t>
            </a:r>
            <a:r>
              <a:rPr lang="uk-UA" b="1" dirty="0"/>
              <a:t>:</a:t>
            </a:r>
            <a:endParaRPr lang="uk-UA" dirty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uk-UA" dirty="0"/>
          </a:p>
          <a:p>
            <a:r>
              <a:rPr lang="uk-UA" i="1" dirty="0"/>
              <a:t>зростаючий – щораз більший;</a:t>
            </a:r>
            <a:endParaRPr lang="uk-UA" dirty="0"/>
          </a:p>
          <a:p>
            <a:r>
              <a:rPr lang="uk-UA" i="1" dirty="0" err="1"/>
              <a:t>слабнучий</a:t>
            </a:r>
            <a:r>
              <a:rPr lang="uk-UA" i="1" dirty="0"/>
              <a:t> – дедалі слабший.</a:t>
            </a:r>
          </a:p>
        </p:txBody>
      </p:sp>
    </p:spTree>
    <p:extLst>
      <p:ext uri="{BB962C8B-B14F-4D97-AF65-F5344CB8AC3E}">
        <p14:creationId xmlns:p14="http://schemas.microsoft.com/office/powerpoint/2010/main" xmlns="" val="3986286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352928" cy="1362456"/>
          </a:xfrm>
        </p:spPr>
        <p:txBody>
          <a:bodyPr/>
          <a:lstStyle/>
          <a:p>
            <a:r>
              <a:rPr lang="uk-UA" sz="4000" dirty="0" smtClean="0">
                <a:effectLst/>
              </a:rPr>
              <a:t>2. Ненормативне вживання активних дієприкметників теперішнього часу</a:t>
            </a:r>
            <a:br>
              <a:rPr lang="uk-UA" sz="4000" dirty="0" smtClean="0">
                <a:effectLst/>
              </a:rPr>
            </a:b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8280920" cy="4824536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Найпоширеніші </a:t>
            </a:r>
            <a:r>
              <a:rPr lang="uk-UA" dirty="0"/>
              <a:t>способи заміни активних дієприкметників такі</a:t>
            </a:r>
            <a:r>
              <a:rPr lang="uk-UA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uk-UA" b="1" dirty="0"/>
              <a:t>Дієприкметники минулого часу із суфіксом </a:t>
            </a:r>
            <a:r>
              <a:rPr lang="uk-UA" b="1" i="1" dirty="0"/>
              <a:t>-л-</a:t>
            </a:r>
            <a:r>
              <a:rPr lang="uk-UA" b="1" i="1" dirty="0" err="1"/>
              <a:t>ий</a:t>
            </a:r>
            <a:r>
              <a:rPr lang="uk-UA" b="1" dirty="0"/>
              <a:t>:</a:t>
            </a:r>
            <a:endParaRPr lang="uk-UA" dirty="0"/>
          </a:p>
          <a:p>
            <a:endParaRPr lang="uk-UA" i="1" dirty="0" smtClean="0"/>
          </a:p>
          <a:p>
            <a:r>
              <a:rPr lang="uk-UA" i="1" dirty="0" smtClean="0"/>
              <a:t>відстаючий </a:t>
            </a:r>
            <a:r>
              <a:rPr lang="uk-UA" i="1" dirty="0"/>
              <a:t>– відсталий;</a:t>
            </a:r>
            <a:endParaRPr lang="uk-UA" dirty="0"/>
          </a:p>
          <a:p>
            <a:r>
              <a:rPr lang="uk-UA" i="1" dirty="0"/>
              <a:t>прилягаючий – прилеглий.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840523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352928" cy="1362456"/>
          </a:xfrm>
        </p:spPr>
        <p:txBody>
          <a:bodyPr/>
          <a:lstStyle/>
          <a:p>
            <a:r>
              <a:rPr lang="uk-UA" sz="4000" dirty="0" smtClean="0">
                <a:effectLst/>
              </a:rPr>
              <a:t>2. Ненормативне вживання активних дієприкметників теперішнього часу</a:t>
            </a:r>
            <a:br>
              <a:rPr lang="uk-UA" sz="4000" dirty="0" smtClean="0">
                <a:effectLst/>
              </a:rPr>
            </a:b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8280920" cy="4824536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Найпоширеніші </a:t>
            </a:r>
            <a:r>
              <a:rPr lang="uk-UA" dirty="0"/>
              <a:t>способи заміни активних дієприкметників такі</a:t>
            </a:r>
            <a:r>
              <a:rPr lang="uk-UA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uk-UA" b="1" dirty="0"/>
              <a:t>Іменники</a:t>
            </a:r>
            <a:r>
              <a:rPr lang="uk-UA" b="1" dirty="0" smtClean="0"/>
              <a:t>:</a:t>
            </a:r>
            <a:endParaRPr lang="uk-UA" dirty="0"/>
          </a:p>
          <a:p>
            <a:r>
              <a:rPr lang="uk-UA" i="1" dirty="0" err="1"/>
              <a:t>агітуючий</a:t>
            </a:r>
            <a:r>
              <a:rPr lang="uk-UA" i="1" dirty="0"/>
              <a:t> – агітатор;</a:t>
            </a:r>
            <a:endParaRPr lang="uk-UA" dirty="0"/>
          </a:p>
          <a:p>
            <a:r>
              <a:rPr lang="uk-UA" i="1" dirty="0" err="1"/>
              <a:t>мітингуючий</a:t>
            </a:r>
            <a:r>
              <a:rPr lang="uk-UA" i="1" dirty="0"/>
              <a:t> – </a:t>
            </a:r>
            <a:r>
              <a:rPr lang="uk-UA" i="1" dirty="0" err="1"/>
              <a:t>мітингувальник</a:t>
            </a:r>
            <a:r>
              <a:rPr lang="uk-UA" i="1" dirty="0"/>
              <a:t>;</a:t>
            </a:r>
            <a:endParaRPr lang="uk-UA" dirty="0"/>
          </a:p>
          <a:p>
            <a:r>
              <a:rPr lang="uk-UA" i="1" dirty="0"/>
              <a:t>виконуючий – виконувач, виконавець;</a:t>
            </a:r>
            <a:endParaRPr lang="uk-UA" dirty="0"/>
          </a:p>
          <a:p>
            <a:r>
              <a:rPr lang="uk-UA" i="1" dirty="0"/>
              <a:t>відпочиваючий – відпочивальник;</a:t>
            </a:r>
            <a:endParaRPr lang="uk-UA" dirty="0"/>
          </a:p>
          <a:p>
            <a:r>
              <a:rPr lang="uk-UA" i="1" dirty="0"/>
              <a:t>віруючий – </a:t>
            </a:r>
            <a:r>
              <a:rPr lang="uk-UA" i="1" dirty="0" err="1"/>
              <a:t>вірянин</a:t>
            </a:r>
            <a:r>
              <a:rPr lang="uk-UA" i="1" dirty="0"/>
              <a:t>, вірник;</a:t>
            </a:r>
            <a:endParaRPr lang="uk-UA" dirty="0"/>
          </a:p>
          <a:p>
            <a:r>
              <a:rPr lang="uk-UA" i="1" dirty="0"/>
              <a:t>головуючий – голова;</a:t>
            </a:r>
            <a:endParaRPr lang="uk-UA" dirty="0"/>
          </a:p>
          <a:p>
            <a:r>
              <a:rPr lang="uk-UA" i="1" dirty="0"/>
              <a:t>граючий – </a:t>
            </a:r>
            <a:r>
              <a:rPr lang="uk-UA" i="1" dirty="0" smtClean="0"/>
              <a:t>гравець</a:t>
            </a:r>
            <a:r>
              <a:rPr lang="uk-UA" i="1" dirty="0"/>
              <a:t>.</a:t>
            </a:r>
            <a:endParaRPr lang="uk-UA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14359746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352928" cy="1362456"/>
          </a:xfrm>
        </p:spPr>
        <p:txBody>
          <a:bodyPr/>
          <a:lstStyle/>
          <a:p>
            <a:r>
              <a:rPr lang="uk-UA" sz="4000" dirty="0" smtClean="0">
                <a:effectLst/>
              </a:rPr>
              <a:t>2. Ненормативне вживання активних дієприкметників теперішнього часу</a:t>
            </a:r>
            <a:br>
              <a:rPr lang="uk-UA" sz="4000" dirty="0" smtClean="0">
                <a:effectLst/>
              </a:rPr>
            </a:b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8280920" cy="4824536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Найпоширеніші </a:t>
            </a:r>
            <a:r>
              <a:rPr lang="uk-UA" dirty="0"/>
              <a:t>способи заміни активних дієприкметників такі</a:t>
            </a:r>
            <a:r>
              <a:rPr lang="uk-UA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uk-UA" b="1" dirty="0"/>
              <a:t>Безприйменникові іменникові перефразування</a:t>
            </a:r>
            <a:r>
              <a:rPr lang="uk-UA" b="1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uk-UA" dirty="0"/>
          </a:p>
          <a:p>
            <a:r>
              <a:rPr lang="uk-UA" i="1" dirty="0"/>
              <a:t>знеболюючий засіб – засіб знеболення </a:t>
            </a:r>
            <a:r>
              <a:rPr lang="uk-UA" dirty="0"/>
              <a:t>(або </a:t>
            </a:r>
            <a:r>
              <a:rPr lang="uk-UA" i="1" dirty="0"/>
              <a:t>знеболювальний</a:t>
            </a:r>
            <a:r>
              <a:rPr lang="uk-UA" dirty="0"/>
              <a:t>)</a:t>
            </a:r>
            <a:r>
              <a:rPr lang="uk-UA" i="1" dirty="0"/>
              <a:t>;</a:t>
            </a:r>
            <a:endParaRPr lang="uk-UA" dirty="0"/>
          </a:p>
          <a:p>
            <a:r>
              <a:rPr lang="uk-UA" i="1" dirty="0"/>
              <a:t>контролюючі органи – органи контролю;</a:t>
            </a:r>
            <a:endParaRPr lang="uk-UA" dirty="0"/>
          </a:p>
          <a:p>
            <a:r>
              <a:rPr lang="uk-UA" i="1" dirty="0"/>
              <a:t>конфліктуючі сторони – сторони конфлікту;</a:t>
            </a:r>
            <a:endParaRPr lang="uk-UA" dirty="0"/>
          </a:p>
          <a:p>
            <a:r>
              <a:rPr lang="uk-UA" i="1" dirty="0"/>
              <a:t>підтверджуючі документи – документи підтвердження.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2624466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352928" cy="1362456"/>
          </a:xfrm>
        </p:spPr>
        <p:txBody>
          <a:bodyPr/>
          <a:lstStyle/>
          <a:p>
            <a:r>
              <a:rPr lang="uk-UA" sz="4000" dirty="0" smtClean="0">
                <a:effectLst/>
              </a:rPr>
              <a:t>2. Ненормативне вживання активних дієприкметників теперішнього часу</a:t>
            </a:r>
            <a:br>
              <a:rPr lang="uk-UA" sz="4000" dirty="0" smtClean="0">
                <a:effectLst/>
              </a:rPr>
            </a:b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8280920" cy="4824536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Найпоширеніші </a:t>
            </a:r>
            <a:r>
              <a:rPr lang="uk-UA" dirty="0"/>
              <a:t>способи заміни активних дієприкметників такі</a:t>
            </a:r>
            <a:r>
              <a:rPr lang="uk-UA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uk-UA" b="1" dirty="0"/>
              <a:t>Прийменникове іменникове перефразування</a:t>
            </a:r>
            <a:r>
              <a:rPr lang="uk-UA" b="1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uk-UA" dirty="0"/>
          </a:p>
          <a:p>
            <a:r>
              <a:rPr lang="uk-UA" i="1" dirty="0"/>
              <a:t>миючі засоби – засоби для миття </a:t>
            </a:r>
            <a:r>
              <a:rPr lang="uk-UA" dirty="0"/>
              <a:t>(або</a:t>
            </a:r>
            <a:r>
              <a:rPr lang="uk-UA" i="1" dirty="0"/>
              <a:t> мийні</a:t>
            </a:r>
            <a:r>
              <a:rPr lang="uk-UA" dirty="0"/>
              <a:t>)</a:t>
            </a:r>
            <a:r>
              <a:rPr lang="uk-UA" i="1" dirty="0"/>
              <a:t>;</a:t>
            </a:r>
            <a:endParaRPr lang="uk-UA" dirty="0"/>
          </a:p>
          <a:p>
            <a:r>
              <a:rPr lang="uk-UA" i="1" dirty="0"/>
              <a:t>покладаючий надії – з надіями на.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9380090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352928" cy="1362456"/>
          </a:xfrm>
        </p:spPr>
        <p:txBody>
          <a:bodyPr/>
          <a:lstStyle/>
          <a:p>
            <a:r>
              <a:rPr lang="uk-UA" sz="4000" dirty="0" smtClean="0">
                <a:effectLst/>
              </a:rPr>
              <a:t>2. Ненормативне вживання активних дієприкметників теперішнього часу</a:t>
            </a:r>
            <a:br>
              <a:rPr lang="uk-UA" sz="4000" dirty="0" smtClean="0">
                <a:effectLst/>
              </a:rPr>
            </a:b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8280920" cy="4824536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Найпоширеніші </a:t>
            </a:r>
            <a:r>
              <a:rPr lang="uk-UA" dirty="0"/>
              <a:t>способи заміни активних дієприкметників такі</a:t>
            </a:r>
            <a:r>
              <a:rPr lang="uk-UA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uk-UA" b="1" dirty="0"/>
              <a:t>Іменники-прикладки</a:t>
            </a:r>
            <a:r>
              <a:rPr lang="uk-UA" b="1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uk-UA" dirty="0"/>
          </a:p>
          <a:p>
            <a:r>
              <a:rPr lang="uk-UA" i="1" dirty="0"/>
              <a:t>конкуруюча фірма – фірма-конкурент;</a:t>
            </a:r>
            <a:endParaRPr lang="uk-UA" dirty="0"/>
          </a:p>
          <a:p>
            <a:r>
              <a:rPr lang="uk-UA" i="1" dirty="0"/>
              <a:t>несуче крило – крило-носій;</a:t>
            </a:r>
            <a:endParaRPr lang="uk-UA" dirty="0"/>
          </a:p>
          <a:p>
            <a:r>
              <a:rPr lang="uk-UA" i="1" dirty="0"/>
              <a:t>початкуючий викладач – викладач-початківець;</a:t>
            </a:r>
            <a:endParaRPr lang="uk-UA" dirty="0"/>
          </a:p>
          <a:p>
            <a:r>
              <a:rPr lang="uk-UA" i="1" dirty="0"/>
              <a:t>практикуючий лікар – лікар-практик;</a:t>
            </a:r>
            <a:endParaRPr lang="uk-UA" dirty="0"/>
          </a:p>
          <a:p>
            <a:r>
              <a:rPr lang="uk-UA" i="1" dirty="0"/>
              <a:t>страйкуючі робітники – робітники-страйкарі </a:t>
            </a:r>
            <a:r>
              <a:rPr lang="uk-UA" dirty="0"/>
              <a:t>(але</a:t>
            </a:r>
            <a:r>
              <a:rPr lang="uk-UA" i="1" dirty="0"/>
              <a:t> страйкуючі на майдані люди – люди, які страйкують на майдані</a:t>
            </a:r>
            <a:r>
              <a:rPr lang="uk-UA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1585418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424936" cy="1362456"/>
          </a:xfrm>
        </p:spPr>
        <p:txBody>
          <a:bodyPr/>
          <a:lstStyle/>
          <a:p>
            <a:r>
              <a:rPr lang="uk-UA" sz="4000" dirty="0">
                <a:effectLst/>
              </a:rPr>
              <a:t>1. Ненормативне вживання пасивних конструкцій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9552" y="1916832"/>
            <a:ext cx="8136904" cy="4392488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dirty="0"/>
              <a:t>в</a:t>
            </a:r>
            <a:r>
              <a:rPr lang="uk-UA" dirty="0" smtClean="0"/>
              <a:t>икористання </a:t>
            </a:r>
            <a:r>
              <a:rPr lang="uk-UA" b="1" dirty="0"/>
              <a:t>трикомпонентних пасивних конструкцій</a:t>
            </a:r>
            <a:r>
              <a:rPr lang="uk-UA" dirty="0"/>
              <a:t>, утворених дієсловом недоконаного виду пасивного стану на </a:t>
            </a:r>
            <a:r>
              <a:rPr lang="uk-UA" i="1" dirty="0"/>
              <a:t>-ся</a:t>
            </a:r>
            <a:r>
              <a:rPr lang="uk-UA" dirty="0"/>
              <a:t>, іменником у формі орудного відмінка на позначення суб’єкта дії та іменником у формі називного відмінка, що </a:t>
            </a:r>
            <a:r>
              <a:rPr lang="uk-UA" dirty="0" smtClean="0"/>
              <a:t>називає </a:t>
            </a:r>
            <a:r>
              <a:rPr lang="uk-UA" dirty="0"/>
              <a:t>об’єкт </a:t>
            </a:r>
            <a:r>
              <a:rPr lang="uk-UA" dirty="0" smtClean="0"/>
              <a:t>дії, напр.: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uk-UA" dirty="0" smtClean="0"/>
          </a:p>
          <a:p>
            <a:pPr algn="just"/>
            <a:r>
              <a:rPr lang="uk-UA" i="1" dirty="0"/>
              <a:t>Текст </a:t>
            </a:r>
            <a:r>
              <a:rPr lang="uk-UA" b="1" i="1" dirty="0"/>
              <a:t>визначається дослідниками</a:t>
            </a:r>
            <a:r>
              <a:rPr lang="uk-UA" i="1" dirty="0"/>
              <a:t> </a:t>
            </a:r>
            <a:r>
              <a:rPr lang="uk-UA" i="1" dirty="0" smtClean="0"/>
              <a:t>по-різному </a:t>
            </a:r>
            <a:r>
              <a:rPr lang="uk-UA" dirty="0" smtClean="0"/>
              <a:t>(неправильно) – </a:t>
            </a:r>
            <a:r>
              <a:rPr lang="uk-UA" i="1" dirty="0" smtClean="0"/>
              <a:t>Дослідники по-різному визначають (тлумачать, трактують) текст.</a:t>
            </a:r>
          </a:p>
          <a:p>
            <a:pPr algn="just"/>
            <a:r>
              <a:rPr lang="uk-UA" i="1" dirty="0" smtClean="0"/>
              <a:t>Проблема </a:t>
            </a:r>
            <a:r>
              <a:rPr lang="uk-UA" i="1" dirty="0"/>
              <a:t>«мова та ідеологія» з методологічного погляду чітко </a:t>
            </a:r>
            <a:r>
              <a:rPr lang="uk-UA" b="1" i="1" dirty="0"/>
              <a:t>поділяється лінгвістами</a:t>
            </a:r>
            <a:r>
              <a:rPr lang="uk-UA" i="1" dirty="0"/>
              <a:t> на дві окремі </a:t>
            </a:r>
            <a:r>
              <a:rPr lang="uk-UA" i="1" dirty="0" smtClean="0"/>
              <a:t>частини </a:t>
            </a:r>
            <a:r>
              <a:rPr lang="uk-UA" dirty="0"/>
              <a:t>(неправильно) –</a:t>
            </a:r>
          </a:p>
          <a:p>
            <a:pPr algn="just"/>
            <a:r>
              <a:rPr lang="uk-UA" i="1" dirty="0" smtClean="0"/>
              <a:t>З методологічного погляду лінгвісти чітко поділяють проблему </a:t>
            </a:r>
            <a:r>
              <a:rPr lang="uk-UA" i="1" dirty="0"/>
              <a:t>«мова та ідеологія» </a:t>
            </a:r>
            <a:r>
              <a:rPr lang="uk-UA" i="1" dirty="0" smtClean="0"/>
              <a:t>на дві окремі частини</a:t>
            </a:r>
            <a:r>
              <a:rPr lang="uk-UA" i="1" dirty="0"/>
              <a:t>.</a:t>
            </a:r>
            <a:r>
              <a:rPr lang="uk-UA" i="1" dirty="0" smtClean="0"/>
              <a:t> З методологічного погляду проблема </a:t>
            </a:r>
            <a:r>
              <a:rPr lang="uk-UA" i="1" dirty="0"/>
              <a:t>«мова та ідеологія» </a:t>
            </a:r>
            <a:r>
              <a:rPr lang="uk-UA" i="1" dirty="0" smtClean="0"/>
              <a:t>чітко диференційована на дві окремі частини.</a:t>
            </a:r>
            <a:endParaRPr lang="uk-UA" i="1" dirty="0"/>
          </a:p>
          <a:p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xmlns="" val="8274581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352928" cy="1362456"/>
          </a:xfrm>
        </p:spPr>
        <p:txBody>
          <a:bodyPr/>
          <a:lstStyle/>
          <a:p>
            <a:r>
              <a:rPr lang="uk-UA" sz="4000" dirty="0" smtClean="0">
                <a:effectLst/>
              </a:rPr>
              <a:t>2. Ненормативне вживання активних дієприкметників теперішнього часу</a:t>
            </a:r>
            <a:br>
              <a:rPr lang="uk-UA" sz="4000" dirty="0" smtClean="0">
                <a:effectLst/>
              </a:rPr>
            </a:b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8280920" cy="4824536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Найпоширеніші </a:t>
            </a:r>
            <a:r>
              <a:rPr lang="uk-UA" dirty="0"/>
              <a:t>способи заміни активних дієприкметників такі</a:t>
            </a:r>
            <a:r>
              <a:rPr lang="uk-UA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uk-UA" b="1" dirty="0"/>
              <a:t>Дієприслівники та їхні звороти</a:t>
            </a:r>
            <a:r>
              <a:rPr lang="uk-UA" b="1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uk-UA" dirty="0"/>
          </a:p>
          <a:p>
            <a:r>
              <a:rPr lang="uk-UA" i="1" dirty="0"/>
              <a:t>виступаючі депутати зазначили – виступаючи, депутати зазначили;</a:t>
            </a:r>
            <a:endParaRPr lang="uk-UA" dirty="0"/>
          </a:p>
          <a:p>
            <a:r>
              <a:rPr lang="uk-UA" i="1" dirty="0"/>
              <a:t>народ, </a:t>
            </a:r>
            <a:r>
              <a:rPr lang="uk-UA" i="1" dirty="0" err="1"/>
              <a:t>борючий</a:t>
            </a:r>
            <a:r>
              <a:rPr lang="uk-UA" i="1" dirty="0"/>
              <a:t> за свою незалежність, отримує перемогу – народ, борючись за свою незалежність, отримує перемогу.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40683680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80920" cy="1362456"/>
          </a:xfrm>
        </p:spPr>
        <p:txBody>
          <a:bodyPr/>
          <a:lstStyle/>
          <a:p>
            <a:pPr algn="just"/>
            <a:r>
              <a:rPr lang="uk-UA" sz="4000" dirty="0">
                <a:effectLst/>
              </a:rPr>
              <a:t>3. Порушення норм уживання дієприслівників та їхніх </a:t>
            </a:r>
            <a:r>
              <a:rPr lang="uk-UA" sz="4000" dirty="0" smtClean="0">
                <a:effectLst/>
              </a:rPr>
              <a:t>зворотів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9552" y="1916832"/>
            <a:ext cx="8136904" cy="4392488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Уживання дієприслівників та їхніх зворотів регульоване такими правилами: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/>
              <a:t>не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вживати</a:t>
            </a:r>
            <a:r>
              <a:rPr lang="ru-RU" dirty="0"/>
              <a:t> </a:t>
            </a:r>
            <a:r>
              <a:rPr lang="ru-RU" dirty="0" err="1"/>
              <a:t>дієприслівники</a:t>
            </a:r>
            <a:r>
              <a:rPr lang="ru-RU" dirty="0"/>
              <a:t> та </a:t>
            </a:r>
            <a:r>
              <a:rPr lang="ru-RU" dirty="0" err="1"/>
              <a:t>їхні</a:t>
            </a:r>
            <a:r>
              <a:rPr lang="ru-RU" dirty="0"/>
              <a:t> </a:t>
            </a:r>
            <a:r>
              <a:rPr lang="ru-RU" dirty="0" err="1"/>
              <a:t>звороти</a:t>
            </a:r>
            <a:r>
              <a:rPr lang="ru-RU" dirty="0"/>
              <a:t> в </a:t>
            </a:r>
            <a:r>
              <a:rPr lang="ru-RU" dirty="0" err="1"/>
              <a:t>безособових</a:t>
            </a:r>
            <a:r>
              <a:rPr lang="ru-RU" dirty="0"/>
              <a:t> </a:t>
            </a:r>
            <a:r>
              <a:rPr lang="ru-RU" dirty="0" err="1"/>
              <a:t>реченнях</a:t>
            </a:r>
            <a:r>
              <a:rPr lang="ru-RU" dirty="0"/>
              <a:t>:</a:t>
            </a:r>
            <a:endParaRPr lang="uk-UA" dirty="0"/>
          </a:p>
          <a:p>
            <a:pPr algn="just"/>
            <a:endParaRPr lang="uk-UA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dirty="0"/>
              <a:t>коли наявний додаток у формі давального відмінка, напр.: </a:t>
            </a:r>
            <a:r>
              <a:rPr lang="uk-UA" i="1" dirty="0"/>
              <a:t>Повернувшись додому, </a:t>
            </a:r>
            <a:r>
              <a:rPr lang="uk-UA" b="1" i="1" dirty="0"/>
              <a:t>мені</a:t>
            </a:r>
            <a:r>
              <a:rPr lang="uk-UA" i="1" dirty="0"/>
              <a:t> захотілося відпочити</a:t>
            </a:r>
            <a:r>
              <a:rPr lang="uk-UA" dirty="0"/>
              <a:t> (неправильно). – </a:t>
            </a:r>
            <a:r>
              <a:rPr lang="uk-UA" i="1" dirty="0"/>
              <a:t>Повернувшись додому, я захотів відпочити. Коли я повернувся додому, мені захотілося відпочити</a:t>
            </a:r>
            <a:r>
              <a:rPr lang="uk-UA" dirty="0"/>
              <a:t> (правильно); 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xmlns="" val="11090076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80920" cy="1362456"/>
          </a:xfrm>
        </p:spPr>
        <p:txBody>
          <a:bodyPr/>
          <a:lstStyle/>
          <a:p>
            <a:pPr algn="just"/>
            <a:r>
              <a:rPr lang="uk-UA" sz="4000" dirty="0">
                <a:effectLst/>
              </a:rPr>
              <a:t>3. Порушення норм уживання дієприслівників та їхніх </a:t>
            </a:r>
            <a:r>
              <a:rPr lang="uk-UA" sz="4000" dirty="0" smtClean="0">
                <a:effectLst/>
              </a:rPr>
              <a:t>зворотів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9552" y="1772816"/>
            <a:ext cx="8136904" cy="4536504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У</a:t>
            </a:r>
            <a:r>
              <a:rPr lang="uk-UA" dirty="0" smtClean="0"/>
              <a:t>живання </a:t>
            </a:r>
            <a:r>
              <a:rPr lang="uk-UA" dirty="0"/>
              <a:t>дієприслівників та їхніх зворотів регульоване такими правилами</a:t>
            </a:r>
            <a:r>
              <a:rPr lang="uk-UA" dirty="0" smtClean="0"/>
              <a:t>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/>
              <a:t>не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вживати</a:t>
            </a:r>
            <a:r>
              <a:rPr lang="ru-RU" dirty="0"/>
              <a:t> </a:t>
            </a:r>
            <a:r>
              <a:rPr lang="ru-RU" dirty="0" err="1"/>
              <a:t>дієприслівники</a:t>
            </a:r>
            <a:r>
              <a:rPr lang="ru-RU" dirty="0"/>
              <a:t> та </a:t>
            </a:r>
            <a:r>
              <a:rPr lang="ru-RU" dirty="0" err="1"/>
              <a:t>їхні</a:t>
            </a:r>
            <a:r>
              <a:rPr lang="ru-RU" dirty="0"/>
              <a:t> </a:t>
            </a:r>
            <a:r>
              <a:rPr lang="ru-RU" dirty="0" err="1"/>
              <a:t>звороти</a:t>
            </a:r>
            <a:r>
              <a:rPr lang="ru-RU" dirty="0"/>
              <a:t> в </a:t>
            </a:r>
            <a:r>
              <a:rPr lang="ru-RU" dirty="0" err="1"/>
              <a:t>безособових</a:t>
            </a:r>
            <a:r>
              <a:rPr lang="ru-RU" dirty="0"/>
              <a:t> </a:t>
            </a:r>
            <a:r>
              <a:rPr lang="ru-RU" dirty="0" err="1"/>
              <a:t>реченнях</a:t>
            </a:r>
            <a:r>
              <a:rPr lang="ru-RU" dirty="0" smtClean="0"/>
              <a:t>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uk-UA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dirty="0" smtClean="0"/>
              <a:t>коли </a:t>
            </a:r>
            <a:r>
              <a:rPr lang="uk-UA" dirty="0"/>
              <a:t>головний член виражений предикативною формою на </a:t>
            </a:r>
            <a:r>
              <a:rPr lang="uk-UA" i="1" dirty="0"/>
              <a:t>-но, -то</a:t>
            </a:r>
            <a:r>
              <a:rPr lang="uk-UA" dirty="0"/>
              <a:t>, напр.: </a:t>
            </a:r>
            <a:r>
              <a:rPr lang="uk-UA" i="1" dirty="0"/>
              <a:t>Завдання виконано правильно, вивчивши теоретичний матеріал</a:t>
            </a:r>
            <a:r>
              <a:rPr lang="uk-UA" dirty="0"/>
              <a:t> (неправильно). – </a:t>
            </a:r>
            <a:r>
              <a:rPr lang="uk-UA" i="1" dirty="0"/>
              <a:t>Завдання виконано правильно після вивчення теоретичного матеріалу. Завдання учні виконали правильно, вивчивши теоретичний матеріал</a:t>
            </a:r>
            <a:r>
              <a:rPr lang="uk-UA" dirty="0"/>
              <a:t> (правильно);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xmlns="" val="11436808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80920" cy="1362456"/>
          </a:xfrm>
        </p:spPr>
        <p:txBody>
          <a:bodyPr/>
          <a:lstStyle/>
          <a:p>
            <a:pPr algn="just"/>
            <a:r>
              <a:rPr lang="uk-UA" sz="4000" dirty="0">
                <a:effectLst/>
              </a:rPr>
              <a:t>3. Порушення норм уживання дієприслівників та їхніх </a:t>
            </a:r>
            <a:r>
              <a:rPr lang="uk-UA" sz="4000" dirty="0" smtClean="0">
                <a:effectLst/>
              </a:rPr>
              <a:t>зворотів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9552" y="1772816"/>
            <a:ext cx="8136904" cy="4536504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У</a:t>
            </a:r>
            <a:r>
              <a:rPr lang="uk-UA" dirty="0" smtClean="0"/>
              <a:t>живання </a:t>
            </a:r>
            <a:r>
              <a:rPr lang="uk-UA" dirty="0"/>
              <a:t>дієприслівників та їхніх зворотів регульоване такими правилами</a:t>
            </a:r>
            <a:r>
              <a:rPr lang="uk-UA" dirty="0" smtClean="0"/>
              <a:t>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dirty="0"/>
              <a:t>дія, названа дієприслівником, повинна стосуватися того самого діяча, що й дія, названа присудком, напр.: </a:t>
            </a:r>
            <a:r>
              <a:rPr lang="uk-UA" i="1" dirty="0"/>
              <a:t>Перебуваючи в різних куточках планети, співробітництво між ними продовжувалося</a:t>
            </a:r>
            <a:r>
              <a:rPr lang="uk-UA" dirty="0"/>
              <a:t> (неправильно). – </a:t>
            </a:r>
            <a:r>
              <a:rPr lang="uk-UA" i="1" dirty="0"/>
              <a:t>Перебуваючи за кордоном, вони продовжували співробітництво. Співробітництво між ними продовжувалося й тоді, коли вони перебували за кордоном</a:t>
            </a:r>
            <a:r>
              <a:rPr lang="uk-UA" dirty="0"/>
              <a:t> (правильно);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xmlns="" val="15341505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80920" cy="1362456"/>
          </a:xfrm>
        </p:spPr>
        <p:txBody>
          <a:bodyPr/>
          <a:lstStyle/>
          <a:p>
            <a:pPr algn="just"/>
            <a:r>
              <a:rPr lang="uk-UA" sz="4000" dirty="0">
                <a:effectLst/>
              </a:rPr>
              <a:t>3. Порушення норм уживання дієприслівників та їхніх </a:t>
            </a:r>
            <a:r>
              <a:rPr lang="uk-UA" sz="4000" dirty="0" smtClean="0">
                <a:effectLst/>
              </a:rPr>
              <a:t>зворотів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9552" y="1772816"/>
            <a:ext cx="8136904" cy="4536504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У</a:t>
            </a:r>
            <a:r>
              <a:rPr lang="uk-UA" dirty="0" smtClean="0"/>
              <a:t>живання </a:t>
            </a:r>
            <a:r>
              <a:rPr lang="uk-UA" dirty="0"/>
              <a:t>дієприслівників та їхніх зворотів регульоване такими правилами</a:t>
            </a:r>
            <a:r>
              <a:rPr lang="uk-UA" dirty="0" smtClean="0"/>
              <a:t>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dirty="0" smtClean="0"/>
              <a:t>не </a:t>
            </a:r>
            <a:r>
              <a:rPr lang="uk-UA" dirty="0"/>
              <a:t>можна поєднувати як однорідні компоненти дієприслівниковий зворот і підрядну частину, напр.: </a:t>
            </a:r>
            <a:r>
              <a:rPr lang="uk-UA" i="1" dirty="0"/>
              <a:t>Екскурси в минуле, які часом сягають вражаючої емоційної сили, стаючи похмурим символом фашизму</a:t>
            </a:r>
            <a:r>
              <a:rPr lang="uk-UA" dirty="0"/>
              <a:t> (неправильно). – </a:t>
            </a:r>
            <a:r>
              <a:rPr lang="uk-UA" i="1" dirty="0"/>
              <a:t>Екскурси в минуле, які часом сягають вражаючої емоційної сили, стають похмурим символом фашизму. Екскурси в минуле часом сягають вражаючої емоційної сили, стаючи похмурим символом фашизму</a:t>
            </a:r>
            <a:r>
              <a:rPr lang="uk-UA" dirty="0"/>
              <a:t> (правильно).</a:t>
            </a:r>
          </a:p>
        </p:txBody>
      </p:sp>
    </p:spTree>
    <p:extLst>
      <p:ext uri="{BB962C8B-B14F-4D97-AF65-F5344CB8AC3E}">
        <p14:creationId xmlns:p14="http://schemas.microsoft.com/office/powerpoint/2010/main" xmlns="" val="6675034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80920" cy="1362456"/>
          </a:xfrm>
        </p:spPr>
        <p:txBody>
          <a:bodyPr/>
          <a:lstStyle/>
          <a:p>
            <a:r>
              <a:rPr lang="uk-UA" sz="4000" dirty="0" smtClean="0">
                <a:effectLst/>
              </a:rPr>
              <a:t>4. Невмотивована </a:t>
            </a:r>
            <a:r>
              <a:rPr lang="uk-UA" sz="4000" dirty="0">
                <a:effectLst/>
              </a:rPr>
              <a:t>парцеляція частин </a:t>
            </a:r>
            <a:r>
              <a:rPr lang="uk-UA" sz="4000" dirty="0" smtClean="0">
                <a:effectLst/>
              </a:rPr>
              <a:t>складного речення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9552" y="1916832"/>
            <a:ext cx="8136904" cy="4392488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dirty="0"/>
              <a:t>ч</a:t>
            </a:r>
            <a:r>
              <a:rPr lang="ru-RU" dirty="0" err="1" smtClean="0"/>
              <a:t>асто</a:t>
            </a:r>
            <a:r>
              <a:rPr lang="ru-RU" dirty="0" smtClean="0"/>
              <a:t> </a:t>
            </a:r>
            <a:r>
              <a:rPr lang="ru-RU" dirty="0" err="1"/>
              <a:t>помилковим</a:t>
            </a:r>
            <a:r>
              <a:rPr lang="ru-RU" dirty="0"/>
              <a:t> є </a:t>
            </a:r>
            <a:r>
              <a:rPr lang="ru-RU" dirty="0" err="1"/>
              <a:t>вживання</a:t>
            </a:r>
            <a:r>
              <a:rPr lang="ru-RU" dirty="0"/>
              <a:t> </a:t>
            </a:r>
            <a:r>
              <a:rPr lang="ru-RU" dirty="0" err="1"/>
              <a:t>парцельованих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 складного </a:t>
            </a:r>
            <a:r>
              <a:rPr lang="ru-RU" dirty="0" err="1"/>
              <a:t>речення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 smtClean="0"/>
              <a:t>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uk-UA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dirty="0" smtClean="0"/>
              <a:t> </a:t>
            </a:r>
            <a:r>
              <a:rPr lang="uk-UA" dirty="0"/>
              <a:t>підрядних причини зі сполучниками </a:t>
            </a:r>
            <a:r>
              <a:rPr lang="uk-UA" i="1" dirty="0"/>
              <a:t>адже, бо, тому що</a:t>
            </a:r>
            <a:r>
              <a:rPr lang="uk-UA" dirty="0"/>
              <a:t>, напр</a:t>
            </a:r>
            <a:r>
              <a:rPr lang="uk-UA" dirty="0" smtClean="0"/>
              <a:t>.:</a:t>
            </a:r>
          </a:p>
          <a:p>
            <a:pPr algn="just"/>
            <a:r>
              <a:rPr lang="uk-UA" dirty="0" smtClean="0"/>
              <a:t>1</a:t>
            </a:r>
            <a:r>
              <a:rPr lang="uk-UA" dirty="0"/>
              <a:t>. </a:t>
            </a:r>
            <a:r>
              <a:rPr lang="uk-UA" i="1" dirty="0"/>
              <a:t>Це твердження важливо враховувати, вивчаючи в аспекті літературної мови синтаксично-стилістичні характеристики публіцистичних текстів як материкової України, так і діаспори. </a:t>
            </a:r>
            <a:r>
              <a:rPr lang="uk-UA" b="1" i="1" dirty="0"/>
              <a:t>Адже</a:t>
            </a:r>
            <a:r>
              <a:rPr lang="uk-UA" i="1" dirty="0"/>
              <a:t> на мову діаспори теж впливає деяка сукупність </a:t>
            </a:r>
            <a:r>
              <a:rPr lang="uk-UA" i="1" dirty="0" err="1"/>
              <a:t>інтралінгвальних</a:t>
            </a:r>
            <a:r>
              <a:rPr lang="uk-UA" i="1" dirty="0"/>
              <a:t> та </a:t>
            </a:r>
            <a:r>
              <a:rPr lang="uk-UA" i="1" dirty="0" err="1"/>
              <a:t>ектралінгвальних</a:t>
            </a:r>
            <a:r>
              <a:rPr lang="uk-UA" i="1" dirty="0"/>
              <a:t> чинників</a:t>
            </a:r>
            <a:r>
              <a:rPr lang="uk-UA" dirty="0"/>
              <a:t>.</a:t>
            </a:r>
            <a:r>
              <a:rPr lang="uk-UA" i="1" dirty="0"/>
              <a:t> </a:t>
            </a:r>
          </a:p>
          <a:p>
            <a:pPr algn="just"/>
            <a:r>
              <a:rPr lang="uk-UA" dirty="0" smtClean="0"/>
              <a:t>2</a:t>
            </a:r>
            <a:r>
              <a:rPr lang="uk-UA" dirty="0"/>
              <a:t>.</a:t>
            </a:r>
            <a:r>
              <a:rPr lang="uk-UA" i="1" dirty="0"/>
              <a:t> Категорійні форми людського мислення, які відображають зв’язки навколишнього світу, </a:t>
            </a:r>
            <a:r>
              <a:rPr lang="uk-UA" i="1" dirty="0" err="1"/>
              <a:t>бездосвідні</a:t>
            </a:r>
            <a:r>
              <a:rPr lang="uk-UA" i="1" dirty="0"/>
              <a:t>, бо вони не є продуктом досвіду окремого суб’єкта пізнання. </a:t>
            </a:r>
            <a:r>
              <a:rPr lang="uk-UA" b="1" i="1" dirty="0"/>
              <a:t>Тому що</a:t>
            </a:r>
            <a:r>
              <a:rPr lang="uk-UA" i="1" dirty="0"/>
              <a:t> в суспільно сформованої загальної людської особистості категорійний склад мислення буде частково випереджати наукове пізнання</a:t>
            </a:r>
            <a:r>
              <a:rPr lang="uk-UA" dirty="0"/>
              <a:t>;</a:t>
            </a:r>
          </a:p>
          <a:p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xmlns="" val="39713173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80920" cy="1362456"/>
          </a:xfrm>
        </p:spPr>
        <p:txBody>
          <a:bodyPr/>
          <a:lstStyle/>
          <a:p>
            <a:r>
              <a:rPr lang="uk-UA" sz="4000" dirty="0" smtClean="0">
                <a:effectLst/>
              </a:rPr>
              <a:t>4. Невмотивована </a:t>
            </a:r>
            <a:r>
              <a:rPr lang="uk-UA" sz="4000" dirty="0">
                <a:effectLst/>
              </a:rPr>
              <a:t>парцеляція частин </a:t>
            </a:r>
            <a:r>
              <a:rPr lang="uk-UA" sz="4000" dirty="0" smtClean="0">
                <a:effectLst/>
              </a:rPr>
              <a:t>складного речення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9552" y="1916832"/>
            <a:ext cx="8136904" cy="4392488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dirty="0"/>
              <a:t>ч</a:t>
            </a:r>
            <a:r>
              <a:rPr lang="ru-RU" dirty="0" err="1" smtClean="0"/>
              <a:t>асто</a:t>
            </a:r>
            <a:r>
              <a:rPr lang="ru-RU" dirty="0" smtClean="0"/>
              <a:t> </a:t>
            </a:r>
            <a:r>
              <a:rPr lang="ru-RU" dirty="0" err="1"/>
              <a:t>помилковим</a:t>
            </a:r>
            <a:r>
              <a:rPr lang="ru-RU" dirty="0"/>
              <a:t> є </a:t>
            </a:r>
            <a:r>
              <a:rPr lang="ru-RU" dirty="0" err="1"/>
              <a:t>вживання</a:t>
            </a:r>
            <a:r>
              <a:rPr lang="ru-RU" dirty="0"/>
              <a:t> </a:t>
            </a:r>
            <a:r>
              <a:rPr lang="ru-RU" dirty="0" err="1"/>
              <a:t>парцельованих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 складного </a:t>
            </a:r>
            <a:r>
              <a:rPr lang="ru-RU" dirty="0" err="1"/>
              <a:t>речення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 smtClean="0"/>
              <a:t>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uk-UA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dirty="0"/>
              <a:t> </a:t>
            </a:r>
            <a:r>
              <a:rPr lang="uk-UA" dirty="0" smtClean="0"/>
              <a:t>пояснювальні </a:t>
            </a:r>
            <a:r>
              <a:rPr lang="uk-UA" dirty="0"/>
              <a:t>конструкції зі сполучником тобто, напр.: </a:t>
            </a:r>
            <a:r>
              <a:rPr lang="uk-UA" i="1" dirty="0"/>
              <a:t>…інфляція в минулому році була меншою, ніж у попередньому, на два відсотки. Тобто вдалося закласти тенденцію уповільнення інфляції на противагу тенденції її прискорення</a:t>
            </a:r>
            <a:r>
              <a:rPr lang="uk-UA" i="1" dirty="0" smtClean="0"/>
              <a:t>;</a:t>
            </a:r>
          </a:p>
          <a:p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xmlns="" val="30352745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80920" cy="1362456"/>
          </a:xfrm>
        </p:spPr>
        <p:txBody>
          <a:bodyPr/>
          <a:lstStyle/>
          <a:p>
            <a:r>
              <a:rPr lang="uk-UA" sz="4000" dirty="0" smtClean="0">
                <a:effectLst/>
              </a:rPr>
              <a:t>4. Невмотивована </a:t>
            </a:r>
            <a:r>
              <a:rPr lang="uk-UA" sz="4000" dirty="0">
                <a:effectLst/>
              </a:rPr>
              <a:t>парцеляція частин </a:t>
            </a:r>
            <a:r>
              <a:rPr lang="uk-UA" sz="4000" dirty="0" smtClean="0">
                <a:effectLst/>
              </a:rPr>
              <a:t>складного речення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9552" y="1916832"/>
            <a:ext cx="8136904" cy="4392488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dirty="0"/>
              <a:t>ч</a:t>
            </a:r>
            <a:r>
              <a:rPr lang="ru-RU" dirty="0" err="1" smtClean="0"/>
              <a:t>асто</a:t>
            </a:r>
            <a:r>
              <a:rPr lang="ru-RU" dirty="0" smtClean="0"/>
              <a:t> </a:t>
            </a:r>
            <a:r>
              <a:rPr lang="ru-RU" dirty="0" err="1"/>
              <a:t>помилковим</a:t>
            </a:r>
            <a:r>
              <a:rPr lang="ru-RU" dirty="0"/>
              <a:t> є </a:t>
            </a:r>
            <a:r>
              <a:rPr lang="ru-RU" dirty="0" err="1"/>
              <a:t>вживання</a:t>
            </a:r>
            <a:r>
              <a:rPr lang="ru-RU" dirty="0"/>
              <a:t> </a:t>
            </a:r>
            <a:r>
              <a:rPr lang="ru-RU" dirty="0" err="1"/>
              <a:t>парцельованих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 складного </a:t>
            </a:r>
            <a:r>
              <a:rPr lang="ru-RU" dirty="0" err="1"/>
              <a:t>речення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 smtClean="0"/>
              <a:t>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uk-UA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dirty="0" smtClean="0"/>
              <a:t>сурядні </a:t>
            </a:r>
            <a:r>
              <a:rPr lang="uk-UA" dirty="0"/>
              <a:t>частини, напр.: </a:t>
            </a:r>
            <a:r>
              <a:rPr lang="uk-UA" i="1" dirty="0"/>
              <a:t>Він зрозумів свою помилку. </a:t>
            </a:r>
            <a:r>
              <a:rPr lang="uk-UA" b="1" i="1" dirty="0"/>
              <a:t>Але</a:t>
            </a:r>
            <a:r>
              <a:rPr lang="uk-UA" i="1" dirty="0"/>
              <a:t> коли це вже було запізно.</a:t>
            </a:r>
            <a:endParaRPr lang="uk-UA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xmlns="" val="19257653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424936" cy="1362456"/>
          </a:xfrm>
        </p:spPr>
        <p:txBody>
          <a:bodyPr/>
          <a:lstStyle/>
          <a:p>
            <a:r>
              <a:rPr lang="uk-UA" sz="4000" dirty="0">
                <a:effectLst/>
              </a:rPr>
              <a:t>5. Оформлення етикетної конструкції </a:t>
            </a:r>
            <a:r>
              <a:rPr lang="uk-UA" sz="4000" dirty="0" smtClean="0">
                <a:effectLst/>
              </a:rPr>
              <a:t>ввічливості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9552" y="1772816"/>
            <a:ext cx="8136904" cy="4392488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Існує три способи оформлення етикетної конструкції ввічливості: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uk-UA" dirty="0" smtClean="0"/>
              <a:t>за </a:t>
            </a:r>
            <a:r>
              <a:rPr lang="uk-UA" dirty="0"/>
              <a:t>умови, що обидва компоненти такої конструкції написані в одному рядку поряд, між ними потрібно ставити тире</a:t>
            </a:r>
            <a:r>
              <a:rPr lang="uk-UA" dirty="0" smtClean="0"/>
              <a:t>:</a:t>
            </a:r>
          </a:p>
          <a:p>
            <a:endParaRPr lang="uk-UA" dirty="0"/>
          </a:p>
          <a:p>
            <a:r>
              <a:rPr lang="uk-UA" i="1" dirty="0" smtClean="0"/>
              <a:t>З </a:t>
            </a:r>
            <a:r>
              <a:rPr lang="uk-UA" i="1" dirty="0"/>
              <a:t>повагою – директор Інституту</a:t>
            </a:r>
            <a:endParaRPr lang="uk-UA" dirty="0"/>
          </a:p>
          <a:p>
            <a:r>
              <a:rPr lang="uk-UA" i="1" dirty="0"/>
              <a:t>З глибокою повагою – Василь Іванович</a:t>
            </a:r>
            <a:endParaRPr lang="uk-UA" dirty="0"/>
          </a:p>
          <a:p>
            <a:r>
              <a:rPr lang="uk-UA" i="1" dirty="0"/>
              <a:t>Зі щирою пошаною – Ваш приятель</a:t>
            </a:r>
            <a:endParaRPr lang="uk-UA" dirty="0"/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xmlns="" val="19608995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424936" cy="1362456"/>
          </a:xfrm>
        </p:spPr>
        <p:txBody>
          <a:bodyPr/>
          <a:lstStyle/>
          <a:p>
            <a:r>
              <a:rPr lang="uk-UA" sz="4000" dirty="0">
                <a:effectLst/>
              </a:rPr>
              <a:t>5. Оформлення етикетної конструкції </a:t>
            </a:r>
            <a:r>
              <a:rPr lang="uk-UA" sz="4000" dirty="0" smtClean="0">
                <a:effectLst/>
              </a:rPr>
              <a:t>ввічливості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9552" y="1772816"/>
            <a:ext cx="8136904" cy="4392488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Існує три способи оформлення етикетної конструкції ввічливості: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dirty="0"/>
              <a:t>я</a:t>
            </a:r>
            <a:r>
              <a:rPr lang="uk-UA" dirty="0" smtClean="0"/>
              <a:t>кщо </a:t>
            </a:r>
            <a:r>
              <a:rPr lang="uk-UA" dirty="0"/>
              <a:t>компоненти етикетної конструкції розташовані на віддалі в одному рядку, то між ними не треба ставити тире</a:t>
            </a:r>
            <a:r>
              <a:rPr lang="uk-UA" dirty="0" smtClean="0"/>
              <a:t>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uk-UA" dirty="0"/>
          </a:p>
          <a:p>
            <a:pPr algn="just"/>
            <a:r>
              <a:rPr lang="uk-UA" i="1" dirty="0"/>
              <a:t>З повагою 				</a:t>
            </a:r>
            <a:r>
              <a:rPr lang="uk-UA" i="1" dirty="0" smtClean="0"/>
              <a:t>директор </a:t>
            </a:r>
            <a:r>
              <a:rPr lang="uk-UA" i="1" dirty="0"/>
              <a:t>Інституту </a:t>
            </a:r>
          </a:p>
          <a:p>
            <a:pPr algn="just"/>
            <a:r>
              <a:rPr lang="uk-UA" i="1" dirty="0" smtClean="0"/>
              <a:t>З </a:t>
            </a:r>
            <a:r>
              <a:rPr lang="uk-UA" i="1" dirty="0"/>
              <a:t>глибокою повагою 			Василь Іванович</a:t>
            </a:r>
            <a:endParaRPr lang="uk-UA" dirty="0"/>
          </a:p>
          <a:p>
            <a:pPr algn="just"/>
            <a:r>
              <a:rPr lang="uk-UA" i="1" dirty="0" smtClean="0"/>
              <a:t>Зі </a:t>
            </a:r>
            <a:r>
              <a:rPr lang="uk-UA" i="1" dirty="0"/>
              <a:t>щирою пошаною 			</a:t>
            </a:r>
            <a:r>
              <a:rPr lang="uk-UA" i="1" dirty="0" smtClean="0"/>
              <a:t>Ваш </a:t>
            </a:r>
            <a:r>
              <a:rPr lang="uk-UA" i="1" dirty="0"/>
              <a:t>приятель</a:t>
            </a:r>
            <a:endParaRPr lang="uk-UA" dirty="0"/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xmlns="" val="919654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352928" cy="1362456"/>
          </a:xfrm>
        </p:spPr>
        <p:txBody>
          <a:bodyPr/>
          <a:lstStyle/>
          <a:p>
            <a:r>
              <a:rPr lang="uk-UA" sz="4000" dirty="0">
                <a:effectLst/>
              </a:rPr>
              <a:t>1. Ненормативне вживання пасивних конструкцій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9552" y="1916832"/>
            <a:ext cx="8208912" cy="453650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dirty="0"/>
              <a:t>в</a:t>
            </a:r>
            <a:r>
              <a:rPr lang="uk-UA" dirty="0" smtClean="0"/>
              <a:t>икористання двок</a:t>
            </a:r>
            <a:r>
              <a:rPr lang="uk-UA" b="1" dirty="0" smtClean="0"/>
              <a:t>омпонентних </a:t>
            </a:r>
            <a:r>
              <a:rPr lang="uk-UA" b="1" dirty="0"/>
              <a:t>пасивних конструкцій</a:t>
            </a:r>
            <a:r>
              <a:rPr lang="uk-UA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співвідносні</a:t>
            </a:r>
            <a:r>
              <a:rPr lang="ru-RU" dirty="0"/>
              <a:t> з </a:t>
            </a:r>
            <a:r>
              <a:rPr lang="ru-RU" dirty="0" err="1"/>
              <a:t>трикомпонентними</a:t>
            </a:r>
            <a:r>
              <a:rPr lang="ru-RU" dirty="0"/>
              <a:t> </a:t>
            </a:r>
            <a:r>
              <a:rPr lang="ru-RU" dirty="0" err="1"/>
              <a:t>пасивними</a:t>
            </a:r>
            <a:r>
              <a:rPr lang="ru-RU" dirty="0"/>
              <a:t> </a:t>
            </a:r>
            <a:r>
              <a:rPr lang="ru-RU" dirty="0" err="1" smtClean="0"/>
              <a:t>сполуками</a:t>
            </a:r>
            <a:r>
              <a:rPr lang="ru-RU" dirty="0" smtClean="0"/>
              <a:t>, </a:t>
            </a:r>
            <a:r>
              <a:rPr lang="ru-RU" dirty="0"/>
              <a:t>але з</a:t>
            </a:r>
            <a:r>
              <a:rPr lang="ru-RU" dirty="0" smtClean="0"/>
              <a:t> </a:t>
            </a:r>
            <a:r>
              <a:rPr lang="ru-RU" dirty="0" err="1" smtClean="0"/>
              <a:t>редукованою</a:t>
            </a:r>
            <a:r>
              <a:rPr lang="ru-RU" dirty="0" smtClean="0"/>
              <a:t> </a:t>
            </a:r>
            <a:r>
              <a:rPr lang="ru-RU" dirty="0" err="1" smtClean="0"/>
              <a:t>позицією</a:t>
            </a:r>
            <a:r>
              <a:rPr lang="ru-RU" dirty="0" smtClean="0"/>
              <a:t> </a:t>
            </a:r>
            <a:r>
              <a:rPr lang="ru-RU" dirty="0"/>
              <a:t>орудного </a:t>
            </a:r>
            <a:r>
              <a:rPr lang="ru-RU" dirty="0" err="1"/>
              <a:t>суб’єкта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напр.: </a:t>
            </a:r>
            <a:endParaRPr lang="uk-UA" dirty="0" smtClean="0"/>
          </a:p>
          <a:p>
            <a:pPr algn="just"/>
            <a:r>
              <a:rPr lang="ru-RU" i="1" dirty="0"/>
              <a:t>Текст </a:t>
            </a:r>
            <a:r>
              <a:rPr lang="ru-RU" i="1" dirty="0" err="1"/>
              <a:t>аналізується</a:t>
            </a:r>
            <a:r>
              <a:rPr lang="ru-RU" i="1" dirty="0"/>
              <a:t> в </a:t>
            </a:r>
            <a:r>
              <a:rPr lang="ru-RU" i="1" dirty="0" err="1"/>
              <a:t>контексті</a:t>
            </a:r>
            <a:r>
              <a:rPr lang="ru-RU" i="1" dirty="0"/>
              <a:t> </a:t>
            </a:r>
            <a:r>
              <a:rPr lang="ru-RU" i="1" dirty="0" err="1" smtClean="0"/>
              <a:t>інтернаціональності</a:t>
            </a:r>
            <a:r>
              <a:rPr lang="ru-RU" i="1" dirty="0"/>
              <a:t> </a:t>
            </a:r>
            <a:r>
              <a:rPr lang="uk-UA" dirty="0" smtClean="0"/>
              <a:t>(неправильно) – </a:t>
            </a:r>
            <a:r>
              <a:rPr lang="uk-UA" i="1" dirty="0" smtClean="0"/>
              <a:t>Текст проаналізовано </a:t>
            </a:r>
            <a:r>
              <a:rPr lang="ru-RU" i="1" dirty="0"/>
              <a:t>в </a:t>
            </a:r>
            <a:r>
              <a:rPr lang="ru-RU" i="1" dirty="0" err="1"/>
              <a:t>контексті</a:t>
            </a:r>
            <a:r>
              <a:rPr lang="ru-RU" i="1" dirty="0"/>
              <a:t> </a:t>
            </a:r>
            <a:r>
              <a:rPr lang="ru-RU" i="1" dirty="0" err="1" smtClean="0"/>
              <a:t>інтернаціональності</a:t>
            </a:r>
            <a:r>
              <a:rPr lang="uk-UA" i="1" dirty="0" smtClean="0"/>
              <a:t>.</a:t>
            </a:r>
            <a:endParaRPr lang="uk-UA" dirty="0"/>
          </a:p>
          <a:p>
            <a:pPr algn="just"/>
            <a:r>
              <a:rPr lang="ru-RU" i="1" dirty="0"/>
              <a:t>У </a:t>
            </a:r>
            <a:r>
              <a:rPr lang="ru-RU" i="1" dirty="0" err="1"/>
              <a:t>розділі</a:t>
            </a:r>
            <a:r>
              <a:rPr lang="ru-RU" i="1" dirty="0"/>
              <a:t> </a:t>
            </a:r>
            <a:r>
              <a:rPr lang="ru-RU" i="1" dirty="0" err="1"/>
              <a:t>докладно</a:t>
            </a:r>
            <a:r>
              <a:rPr lang="ru-RU" i="1" dirty="0"/>
              <a:t> </a:t>
            </a:r>
            <a:r>
              <a:rPr lang="ru-RU" i="1" dirty="0" err="1"/>
              <a:t>описуються</a:t>
            </a:r>
            <a:r>
              <a:rPr lang="ru-RU" i="1" dirty="0"/>
              <a:t> </a:t>
            </a:r>
            <a:r>
              <a:rPr lang="ru-RU" i="1" dirty="0" err="1"/>
              <a:t>мовні</a:t>
            </a:r>
            <a:r>
              <a:rPr lang="ru-RU" i="1" dirty="0"/>
              <a:t> </a:t>
            </a:r>
            <a:r>
              <a:rPr lang="ru-RU" i="1" dirty="0" err="1" smtClean="0"/>
              <a:t>формули</a:t>
            </a:r>
            <a:r>
              <a:rPr lang="ru-RU" i="1" dirty="0"/>
              <a:t> </a:t>
            </a:r>
            <a:r>
              <a:rPr lang="uk-UA" dirty="0" smtClean="0"/>
              <a:t>(неправильно</a:t>
            </a:r>
            <a:r>
              <a:rPr lang="uk-UA" dirty="0"/>
              <a:t>) –</a:t>
            </a:r>
          </a:p>
          <a:p>
            <a:pPr algn="just"/>
            <a:r>
              <a:rPr lang="ru-RU" i="1" dirty="0"/>
              <a:t>У </a:t>
            </a:r>
            <a:r>
              <a:rPr lang="ru-RU" i="1" dirty="0" err="1"/>
              <a:t>розділі</a:t>
            </a:r>
            <a:r>
              <a:rPr lang="ru-RU" i="1" dirty="0"/>
              <a:t> </a:t>
            </a:r>
            <a:r>
              <a:rPr lang="ru-RU" i="1" dirty="0" err="1"/>
              <a:t>докладно</a:t>
            </a:r>
            <a:r>
              <a:rPr lang="ru-RU" i="1" dirty="0"/>
              <a:t> </a:t>
            </a:r>
            <a:r>
              <a:rPr lang="ru-RU" i="1" dirty="0" smtClean="0"/>
              <a:t>описано </a:t>
            </a:r>
            <a:r>
              <a:rPr lang="ru-RU" i="1" dirty="0" err="1"/>
              <a:t>мовні</a:t>
            </a:r>
            <a:r>
              <a:rPr lang="ru-RU" i="1" dirty="0"/>
              <a:t> </a:t>
            </a:r>
            <a:r>
              <a:rPr lang="ru-RU" i="1" dirty="0" err="1"/>
              <a:t>формули</a:t>
            </a:r>
            <a:r>
              <a:rPr lang="uk-UA" i="1" dirty="0" smtClean="0"/>
              <a:t>.</a:t>
            </a:r>
            <a:endParaRPr lang="uk-UA" i="1" dirty="0"/>
          </a:p>
          <a:p>
            <a:pPr algn="just"/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xmlns="" val="29773890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424936" cy="1362456"/>
          </a:xfrm>
        </p:spPr>
        <p:txBody>
          <a:bodyPr/>
          <a:lstStyle/>
          <a:p>
            <a:r>
              <a:rPr lang="uk-UA" sz="4000" dirty="0">
                <a:effectLst/>
              </a:rPr>
              <a:t>5. Оформлення етикетної конструкції </a:t>
            </a:r>
            <a:r>
              <a:rPr lang="uk-UA" sz="4000" dirty="0" smtClean="0">
                <a:effectLst/>
              </a:rPr>
              <a:t>ввічливості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9552" y="1772816"/>
            <a:ext cx="8136904" cy="4392488"/>
          </a:xfrm>
        </p:spPr>
        <p:txBody>
          <a:bodyPr>
            <a:normAutofit fontScale="92500"/>
          </a:bodyPr>
          <a:lstStyle/>
          <a:p>
            <a:pPr algn="just"/>
            <a:r>
              <a:rPr lang="uk-UA"/>
              <a:t>Існує </a:t>
            </a:r>
            <a:r>
              <a:rPr lang="uk-UA" smtClean="0"/>
              <a:t> три </a:t>
            </a:r>
            <a:r>
              <a:rPr lang="uk-UA" dirty="0"/>
              <a:t>способи оформлення етикетної конструкції ввічливості: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uk-UA" dirty="0"/>
              <a:t>к</a:t>
            </a:r>
            <a:r>
              <a:rPr lang="uk-UA" dirty="0" smtClean="0"/>
              <a:t>оли </a:t>
            </a:r>
            <a:r>
              <a:rPr lang="uk-UA" dirty="0"/>
              <a:t>в першому рядку етикетної конструкції написано </a:t>
            </a:r>
            <a:r>
              <a:rPr lang="uk-UA" i="1" dirty="0"/>
              <a:t>З повагою</a:t>
            </a:r>
            <a:r>
              <a:rPr lang="uk-UA" dirty="0"/>
              <a:t> або </a:t>
            </a:r>
            <a:r>
              <a:rPr lang="uk-UA" i="1" dirty="0"/>
              <a:t>З глибокою повагою, Зі щирою пошаною</a:t>
            </a:r>
            <a:r>
              <a:rPr lang="uk-UA" dirty="0"/>
              <a:t> й под., а в другому, ліворуч, зазначено назву посади з малої літери, а праворуч – ініціали й прізвище, то в першому рядку потрібно ставити тире</a:t>
            </a:r>
            <a:r>
              <a:rPr lang="uk-UA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uk-UA" dirty="0"/>
          </a:p>
          <a:p>
            <a:pPr algn="just"/>
            <a:r>
              <a:rPr lang="uk-UA" i="1" dirty="0" smtClean="0"/>
              <a:t>З повагою </a:t>
            </a:r>
            <a:r>
              <a:rPr lang="uk-UA" dirty="0"/>
              <a:t>–</a:t>
            </a:r>
            <a:r>
              <a:rPr lang="uk-UA" i="1" dirty="0" smtClean="0"/>
              <a:t> </a:t>
            </a:r>
            <a:r>
              <a:rPr lang="uk-UA" i="1" dirty="0"/>
              <a:t>				</a:t>
            </a:r>
          </a:p>
          <a:p>
            <a:pPr algn="just"/>
            <a:r>
              <a:rPr lang="uk-UA" i="1" dirty="0"/>
              <a:t>ректор </a:t>
            </a:r>
            <a:r>
              <a:rPr lang="uk-UA" i="1" dirty="0" smtClean="0"/>
              <a:t>університету                                         В</a:t>
            </a:r>
            <a:r>
              <a:rPr lang="uk-UA" i="1" dirty="0"/>
              <a:t>. О. </a:t>
            </a:r>
            <a:r>
              <a:rPr lang="uk-UA" i="1" dirty="0" err="1"/>
              <a:t>Черевко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uk-UA" i="1" dirty="0" smtClean="0"/>
              <a:t>З </a:t>
            </a:r>
            <a:r>
              <a:rPr lang="uk-UA" i="1" dirty="0"/>
              <a:t>глибокою </a:t>
            </a:r>
            <a:r>
              <a:rPr lang="uk-UA" i="1" dirty="0" smtClean="0"/>
              <a:t>повагою </a:t>
            </a:r>
            <a:r>
              <a:rPr lang="uk-UA" dirty="0" smtClean="0"/>
              <a:t>– </a:t>
            </a:r>
            <a:r>
              <a:rPr lang="uk-UA" i="1" dirty="0" smtClean="0"/>
              <a:t> </a:t>
            </a:r>
            <a:r>
              <a:rPr lang="uk-UA" i="1" dirty="0"/>
              <a:t>			</a:t>
            </a:r>
            <a:endParaRPr lang="uk-UA" i="1" dirty="0" smtClean="0"/>
          </a:p>
          <a:p>
            <a:pPr algn="just"/>
            <a:r>
              <a:rPr lang="uk-UA" i="1" dirty="0" smtClean="0"/>
              <a:t>директор </a:t>
            </a:r>
            <a:r>
              <a:rPr lang="uk-UA" i="1" dirty="0"/>
              <a:t>Інституту 		</a:t>
            </a:r>
            <a:r>
              <a:rPr lang="uk-UA" i="1" dirty="0" smtClean="0"/>
              <a:t>                       П</a:t>
            </a:r>
            <a:r>
              <a:rPr lang="uk-UA" i="1" dirty="0"/>
              <a:t>. Ю. Гриценко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xmlns="" val="3210698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496944" cy="1362456"/>
          </a:xfrm>
        </p:spPr>
        <p:txBody>
          <a:bodyPr/>
          <a:lstStyle/>
          <a:p>
            <a:r>
              <a:rPr lang="uk-UA" sz="4000" dirty="0">
                <a:effectLst/>
              </a:rPr>
              <a:t>1. Ненормативне вживання пасивних конструкцій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9552" y="1916832"/>
            <a:ext cx="8208912" cy="453650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dirty="0"/>
              <a:t>в</a:t>
            </a:r>
            <a:r>
              <a:rPr lang="uk-UA" dirty="0" smtClean="0"/>
              <a:t>икористання </a:t>
            </a:r>
            <a:r>
              <a:rPr lang="uk-UA" b="1" dirty="0" smtClean="0"/>
              <a:t>безособових конструкцій </a:t>
            </a:r>
            <a:r>
              <a:rPr lang="uk-UA" b="1" dirty="0"/>
              <a:t>з предикативними формами на </a:t>
            </a:r>
            <a:r>
              <a:rPr lang="uk-UA" b="1" i="1" dirty="0"/>
              <a:t>-но, -</a:t>
            </a:r>
            <a:r>
              <a:rPr lang="uk-UA" b="1" i="1" dirty="0" smtClean="0"/>
              <a:t>то</a:t>
            </a:r>
            <a:r>
              <a:rPr lang="ru-RU" dirty="0" smtClean="0"/>
              <a:t> з </a:t>
            </a:r>
            <a:r>
              <a:rPr lang="ru-RU" dirty="0" err="1" smtClean="0"/>
              <a:t>іменником</a:t>
            </a:r>
            <a:r>
              <a:rPr lang="ru-RU" dirty="0" smtClean="0"/>
              <a:t> у </a:t>
            </a:r>
            <a:r>
              <a:rPr lang="ru-RU" dirty="0" err="1"/>
              <a:t>формі</a:t>
            </a:r>
            <a:r>
              <a:rPr lang="ru-RU" dirty="0"/>
              <a:t> орудного </a:t>
            </a:r>
            <a:r>
              <a:rPr lang="ru-RU" dirty="0" err="1"/>
              <a:t>відмінка</a:t>
            </a:r>
            <a:r>
              <a:rPr lang="ru-RU" dirty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позначення</a:t>
            </a:r>
            <a:r>
              <a:rPr lang="ru-RU" dirty="0" smtClean="0"/>
              <a:t> </a:t>
            </a:r>
            <a:r>
              <a:rPr lang="ru-RU" dirty="0" err="1"/>
              <a:t>виконавця</a:t>
            </a:r>
            <a:r>
              <a:rPr lang="ru-RU" dirty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, напр</a:t>
            </a:r>
            <a:r>
              <a:rPr lang="ru-RU" dirty="0"/>
              <a:t>.: </a:t>
            </a:r>
            <a:endParaRPr lang="ru-RU" dirty="0" smtClean="0"/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uk-UA" dirty="0" smtClean="0"/>
          </a:p>
          <a:p>
            <a:pPr algn="just"/>
            <a:r>
              <a:rPr lang="uk-UA" b="1" i="1" dirty="0"/>
              <a:t>Нами проаналізовано</a:t>
            </a:r>
            <a:r>
              <a:rPr lang="uk-UA" i="1" dirty="0"/>
              <a:t> 6 тисяч речень </a:t>
            </a:r>
            <a:r>
              <a:rPr lang="uk-UA" dirty="0" smtClean="0"/>
              <a:t>(неправильно) – </a:t>
            </a:r>
            <a:r>
              <a:rPr lang="uk-UA" i="1" dirty="0" smtClean="0"/>
              <a:t>Проаналізовано 6 тисяч речень. Ми проаналізували 6 тисяч речень.</a:t>
            </a:r>
            <a:endParaRPr lang="uk-UA" dirty="0"/>
          </a:p>
          <a:p>
            <a:pPr algn="just"/>
            <a:r>
              <a:rPr lang="uk-UA" i="1" dirty="0"/>
              <a:t>Багато уваги </a:t>
            </a:r>
            <a:r>
              <a:rPr lang="uk-UA" b="1" i="1" dirty="0" smtClean="0"/>
              <a:t>приділено</a:t>
            </a:r>
            <a:r>
              <a:rPr lang="uk-UA" i="1" dirty="0" smtClean="0"/>
              <a:t> </a:t>
            </a:r>
            <a:r>
              <a:rPr lang="uk-UA" b="1" i="1" dirty="0"/>
              <a:t>мовознавцями</a:t>
            </a:r>
            <a:r>
              <a:rPr lang="uk-UA" i="1" dirty="0"/>
              <a:t> вивченню </a:t>
            </a:r>
            <a:r>
              <a:rPr lang="uk-UA" i="1" dirty="0" smtClean="0"/>
              <a:t>словотвору </a:t>
            </a:r>
            <a:r>
              <a:rPr lang="uk-UA" dirty="0" smtClean="0"/>
              <a:t>(неправильно</a:t>
            </a:r>
            <a:r>
              <a:rPr lang="uk-UA" dirty="0"/>
              <a:t>) </a:t>
            </a:r>
            <a:r>
              <a:rPr lang="uk-UA" dirty="0" smtClean="0"/>
              <a:t>– </a:t>
            </a:r>
            <a:r>
              <a:rPr lang="uk-UA" i="1" dirty="0"/>
              <a:t>Багато уваги </a:t>
            </a:r>
            <a:r>
              <a:rPr lang="uk-UA" b="1" i="1" dirty="0" smtClean="0"/>
              <a:t>приділено</a:t>
            </a:r>
            <a:r>
              <a:rPr lang="uk-UA" i="1" dirty="0"/>
              <a:t> </a:t>
            </a:r>
            <a:r>
              <a:rPr lang="uk-UA" i="1" dirty="0" smtClean="0"/>
              <a:t>вивченню словотвору. </a:t>
            </a:r>
            <a:r>
              <a:rPr lang="uk-UA" b="1" i="1" dirty="0" smtClean="0"/>
              <a:t>Мовознавці приділяли</a:t>
            </a:r>
            <a:r>
              <a:rPr lang="uk-UA" i="1" dirty="0" smtClean="0"/>
              <a:t> увагу вивченню словотвору.</a:t>
            </a:r>
            <a:endParaRPr lang="uk-UA" dirty="0"/>
          </a:p>
          <a:p>
            <a:pPr algn="just"/>
            <a:r>
              <a:rPr lang="uk-UA" i="1" dirty="0" smtClean="0"/>
              <a:t>.</a:t>
            </a:r>
            <a:endParaRPr lang="uk-UA" i="1" dirty="0"/>
          </a:p>
          <a:p>
            <a:pPr algn="just"/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xmlns="" val="1439369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424936" cy="1362456"/>
          </a:xfrm>
        </p:spPr>
        <p:txBody>
          <a:bodyPr/>
          <a:lstStyle/>
          <a:p>
            <a:r>
              <a:rPr lang="uk-UA" sz="4000" dirty="0">
                <a:effectLst/>
              </a:rPr>
              <a:t>1. Ненормативне вживання пасивних конструкцій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9552" y="1916832"/>
            <a:ext cx="8208912" cy="453650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dirty="0"/>
              <a:t>в</a:t>
            </a:r>
            <a:r>
              <a:rPr lang="uk-UA" dirty="0" smtClean="0"/>
              <a:t>икористання </a:t>
            </a:r>
            <a:r>
              <a:rPr lang="uk-UA" b="1" dirty="0" smtClean="0"/>
              <a:t>безособових конструкцій </a:t>
            </a:r>
            <a:r>
              <a:rPr lang="uk-UA" b="1" dirty="0"/>
              <a:t>і</a:t>
            </a:r>
            <a:r>
              <a:rPr lang="uk-UA" b="1" dirty="0" smtClean="0"/>
              <a:t>з </a:t>
            </a:r>
            <a:r>
              <a:rPr lang="uk-UA" b="1" dirty="0"/>
              <a:t>предикативними формами на </a:t>
            </a:r>
            <a:r>
              <a:rPr lang="uk-UA" b="1" i="1" dirty="0"/>
              <a:t>-но, -</a:t>
            </a:r>
            <a:r>
              <a:rPr lang="uk-UA" b="1" i="1" dirty="0" smtClean="0"/>
              <a:t>то,</a:t>
            </a:r>
            <a:r>
              <a:rPr lang="ru-RU" dirty="0" smtClean="0"/>
              <a:t> </a:t>
            </a:r>
            <a:r>
              <a:rPr lang="ru-RU" dirty="0" err="1" smtClean="0"/>
              <a:t>ужитими</a:t>
            </a:r>
            <a:r>
              <a:rPr lang="ru-RU" dirty="0" smtClean="0"/>
              <a:t> з </a:t>
            </a:r>
            <a:r>
              <a:rPr lang="ru-RU" dirty="0" err="1" smtClean="0"/>
              <a:t>дієслівним</a:t>
            </a:r>
            <a:r>
              <a:rPr lang="ru-RU" dirty="0" smtClean="0"/>
              <a:t> </a:t>
            </a:r>
            <a:r>
              <a:rPr lang="ru-RU" dirty="0" err="1" smtClean="0"/>
              <a:t>зв</a:t>
            </a:r>
            <a:r>
              <a:rPr lang="en-US" dirty="0" smtClean="0"/>
              <a:t>’</a:t>
            </a:r>
            <a:r>
              <a:rPr lang="ru-RU" dirty="0" err="1" smtClean="0"/>
              <a:t>язковим</a:t>
            </a:r>
            <a:r>
              <a:rPr lang="ru-RU" dirty="0" smtClean="0"/>
              <a:t> компонентом </a:t>
            </a:r>
            <a:r>
              <a:rPr lang="ru-RU" b="1" i="1" dirty="0" err="1" smtClean="0"/>
              <a:t>було</a:t>
            </a:r>
            <a:r>
              <a:rPr lang="ru-RU" dirty="0" smtClean="0"/>
              <a:t>, напр</a:t>
            </a:r>
            <a:r>
              <a:rPr lang="ru-RU" dirty="0"/>
              <a:t>.: </a:t>
            </a:r>
            <a:endParaRPr lang="ru-RU" dirty="0" smtClean="0"/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uk-UA" dirty="0" smtClean="0"/>
          </a:p>
          <a:p>
            <a:pPr algn="just"/>
            <a:r>
              <a:rPr lang="uk-UA" i="1" dirty="0"/>
              <a:t>Результати дослідження було викладено на Міжнародній конференції</a:t>
            </a:r>
            <a:r>
              <a:rPr lang="uk-UA" dirty="0"/>
              <a:t> (не бажано) </a:t>
            </a:r>
            <a:r>
              <a:rPr lang="uk-UA" dirty="0" smtClean="0"/>
              <a:t>– </a:t>
            </a:r>
            <a:r>
              <a:rPr lang="uk-UA" i="1" dirty="0"/>
              <a:t>Результати дослідження викладено на Міжнародній </a:t>
            </a:r>
            <a:r>
              <a:rPr lang="uk-UA" i="1" dirty="0" smtClean="0"/>
              <a:t>конференції.</a:t>
            </a:r>
            <a:endParaRPr lang="uk-UA" dirty="0"/>
          </a:p>
          <a:p>
            <a:pPr algn="just"/>
            <a:r>
              <a:rPr lang="uk-UA" b="1" i="1" dirty="0"/>
              <a:t>Нами було виділено</a:t>
            </a:r>
            <a:r>
              <a:rPr lang="uk-UA" i="1" dirty="0"/>
              <a:t> кілька зон </a:t>
            </a:r>
            <a:r>
              <a:rPr lang="uk-UA" i="1" dirty="0" smtClean="0"/>
              <a:t>акцентуації </a:t>
            </a:r>
            <a:r>
              <a:rPr lang="uk-UA" dirty="0" smtClean="0"/>
              <a:t>(неправильно</a:t>
            </a:r>
            <a:r>
              <a:rPr lang="uk-UA" dirty="0"/>
              <a:t>) </a:t>
            </a:r>
            <a:r>
              <a:rPr lang="uk-UA" dirty="0" smtClean="0"/>
              <a:t>–</a:t>
            </a:r>
            <a:r>
              <a:rPr lang="uk-UA" i="1" dirty="0" smtClean="0"/>
              <a:t>.</a:t>
            </a:r>
            <a:endParaRPr lang="uk-UA" dirty="0"/>
          </a:p>
          <a:p>
            <a:pPr algn="just"/>
            <a:r>
              <a:rPr lang="uk-UA" i="1" dirty="0" smtClean="0"/>
              <a:t>Виокремлено </a:t>
            </a:r>
            <a:r>
              <a:rPr lang="uk-UA" i="1" dirty="0"/>
              <a:t>кілька зон акцентуації</a:t>
            </a:r>
            <a:r>
              <a:rPr lang="uk-UA" i="1" dirty="0" smtClean="0"/>
              <a:t>. Ми виокремили кілька зон акцентуації.</a:t>
            </a:r>
            <a:endParaRPr lang="uk-UA" i="1" dirty="0"/>
          </a:p>
          <a:p>
            <a:pPr algn="just"/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xmlns="" val="2310495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352928" cy="1362456"/>
          </a:xfrm>
        </p:spPr>
        <p:txBody>
          <a:bodyPr/>
          <a:lstStyle/>
          <a:p>
            <a:r>
              <a:rPr lang="uk-UA" sz="4000" dirty="0">
                <a:effectLst/>
              </a:rPr>
              <a:t>1. Ненормативне вживання пасивних конструкцій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9552" y="1916832"/>
            <a:ext cx="8208912" cy="4536504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err="1"/>
              <a:t>н</a:t>
            </a:r>
            <a:r>
              <a:rPr lang="ru-RU" dirty="0" err="1" smtClean="0"/>
              <a:t>адмірне</a:t>
            </a:r>
            <a:r>
              <a:rPr lang="ru-RU" dirty="0" smtClean="0"/>
              <a:t> </a:t>
            </a:r>
            <a:r>
              <a:rPr lang="ru-RU" dirty="0" err="1" smtClean="0"/>
              <a:t>вживання</a:t>
            </a:r>
            <a:r>
              <a:rPr lang="ru-RU" dirty="0" smtClean="0"/>
              <a:t> </a:t>
            </a:r>
            <a:r>
              <a:rPr lang="ru-RU" dirty="0"/>
              <a:t>три- та </a:t>
            </a:r>
            <a:r>
              <a:rPr lang="ru-RU" dirty="0" err="1"/>
              <a:t>двокомпонентних</a:t>
            </a:r>
            <a:r>
              <a:rPr lang="ru-RU" dirty="0"/>
              <a:t> </a:t>
            </a:r>
            <a:r>
              <a:rPr lang="ru-RU" dirty="0" err="1"/>
              <a:t>конструкцій</a:t>
            </a:r>
            <a:r>
              <a:rPr lang="ru-RU" dirty="0"/>
              <a:t>, до складу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 smtClean="0"/>
              <a:t>належить</a:t>
            </a:r>
            <a:r>
              <a:rPr lang="ru-RU" dirty="0" smtClean="0"/>
              <a:t> </a:t>
            </a:r>
            <a:r>
              <a:rPr lang="ru-RU" dirty="0" err="1"/>
              <a:t>предикативний</a:t>
            </a:r>
            <a:r>
              <a:rPr lang="ru-RU" dirty="0"/>
              <a:t> </a:t>
            </a:r>
            <a:r>
              <a:rPr lang="ru-RU" dirty="0" err="1"/>
              <a:t>пасивний</a:t>
            </a:r>
            <a:r>
              <a:rPr lang="ru-RU" dirty="0"/>
              <a:t> </a:t>
            </a:r>
            <a:r>
              <a:rPr lang="ru-RU" dirty="0" err="1"/>
              <a:t>дієприкметник</a:t>
            </a:r>
            <a:r>
              <a:rPr lang="ru-RU" dirty="0"/>
              <a:t> </a:t>
            </a:r>
            <a:r>
              <a:rPr lang="ru-RU" dirty="0" err="1"/>
              <a:t>доконаного</a:t>
            </a:r>
            <a:r>
              <a:rPr lang="ru-RU" dirty="0"/>
              <a:t> </a:t>
            </a:r>
            <a:r>
              <a:rPr lang="ru-RU" dirty="0" smtClean="0"/>
              <a:t>виду, напр</a:t>
            </a:r>
            <a:r>
              <a:rPr lang="ru-RU" dirty="0"/>
              <a:t>.: </a:t>
            </a:r>
            <a:endParaRPr lang="ru-RU" dirty="0" smtClean="0"/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uk-UA" dirty="0" smtClean="0"/>
          </a:p>
          <a:p>
            <a:pPr algn="just"/>
            <a:r>
              <a:rPr lang="ru-RU" i="1" dirty="0" err="1"/>
              <a:t>Зауваження</a:t>
            </a:r>
            <a:r>
              <a:rPr lang="ru-RU" i="1" dirty="0"/>
              <a:t> </a:t>
            </a:r>
            <a:r>
              <a:rPr lang="ru-RU" i="1" dirty="0" err="1"/>
              <a:t>враховані</a:t>
            </a:r>
            <a:r>
              <a:rPr lang="ru-RU" i="1" dirty="0"/>
              <a:t> </a:t>
            </a:r>
            <a:r>
              <a:rPr lang="ru-RU" i="1" dirty="0" err="1"/>
              <a:t>аспірантом</a:t>
            </a:r>
            <a:r>
              <a:rPr lang="ru-RU" i="1" dirty="0"/>
              <a:t> </a:t>
            </a:r>
            <a:r>
              <a:rPr lang="ru-RU" dirty="0"/>
              <a:t>та </a:t>
            </a:r>
            <a:r>
              <a:rPr lang="ru-RU" i="1" dirty="0" err="1"/>
              <a:t>Зауваження</a:t>
            </a:r>
            <a:r>
              <a:rPr lang="ru-RU" i="1" dirty="0"/>
              <a:t> </a:t>
            </a:r>
            <a:r>
              <a:rPr lang="ru-RU" i="1" dirty="0" err="1" smtClean="0"/>
              <a:t>враховані</a:t>
            </a:r>
            <a:r>
              <a:rPr lang="ru-RU" i="1" dirty="0" smtClean="0"/>
              <a:t>.</a:t>
            </a:r>
          </a:p>
          <a:p>
            <a:pPr algn="just"/>
            <a:endParaRPr lang="ru-RU" i="1" dirty="0" smtClean="0"/>
          </a:p>
          <a:p>
            <a:pPr algn="just"/>
            <a:r>
              <a:rPr lang="ru-RU" dirty="0" err="1" smtClean="0"/>
              <a:t>Конструкціям</a:t>
            </a:r>
            <a:r>
              <a:rPr lang="ru-RU" dirty="0" smtClean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пасивним</a:t>
            </a:r>
            <a:r>
              <a:rPr lang="ru-RU" dirty="0"/>
              <a:t> </a:t>
            </a:r>
            <a:r>
              <a:rPr lang="ru-RU" dirty="0" err="1"/>
              <a:t>дієприкметником</a:t>
            </a:r>
            <a:r>
              <a:rPr lang="ru-RU" dirty="0"/>
              <a:t> </a:t>
            </a:r>
            <a:r>
              <a:rPr lang="ru-RU" dirty="0" err="1"/>
              <a:t>доконаного</a:t>
            </a:r>
            <a:r>
              <a:rPr lang="ru-RU" dirty="0"/>
              <a:t> виду </a:t>
            </a:r>
            <a:r>
              <a:rPr lang="ru-RU" dirty="0" smtClean="0"/>
              <a:t> </a:t>
            </a:r>
            <a:r>
              <a:rPr lang="ru-RU" dirty="0" err="1" smtClean="0"/>
              <a:t>відведено</a:t>
            </a:r>
            <a:r>
              <a:rPr lang="ru-RU" dirty="0" smtClean="0"/>
              <a:t> в </a:t>
            </a:r>
            <a:r>
              <a:rPr lang="ru-RU" dirty="0"/>
              <a:t>ряду </a:t>
            </a:r>
            <a:r>
              <a:rPr lang="ru-RU" dirty="0" err="1"/>
              <a:t>синтаксичних</a:t>
            </a:r>
            <a:r>
              <a:rPr lang="ru-RU" dirty="0"/>
              <a:t> </a:t>
            </a:r>
            <a:r>
              <a:rPr lang="ru-RU" dirty="0" err="1"/>
              <a:t>синонімів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активних</a:t>
            </a:r>
            <a:r>
              <a:rPr lang="ru-RU" dirty="0"/>
              <a:t> </a:t>
            </a:r>
            <a:r>
              <a:rPr lang="ru-RU" dirty="0" err="1"/>
              <a:t>дієслівних</a:t>
            </a:r>
            <a:r>
              <a:rPr lang="ru-RU" dirty="0"/>
              <a:t>, пор.: </a:t>
            </a:r>
            <a:r>
              <a:rPr lang="ru-RU" i="1" dirty="0" err="1"/>
              <a:t>Аспірант</a:t>
            </a:r>
            <a:r>
              <a:rPr lang="ru-RU" i="1" dirty="0"/>
              <a:t> </a:t>
            </a:r>
            <a:r>
              <a:rPr lang="ru-RU" i="1" dirty="0" err="1"/>
              <a:t>урахував</a:t>
            </a:r>
            <a:r>
              <a:rPr lang="ru-RU" i="1" dirty="0"/>
              <a:t> </a:t>
            </a:r>
            <a:r>
              <a:rPr lang="ru-RU" i="1" dirty="0" err="1"/>
              <a:t>зауваження</a:t>
            </a:r>
            <a:r>
              <a:rPr lang="ru-RU" i="1" dirty="0"/>
              <a:t>; </a:t>
            </a:r>
            <a:r>
              <a:rPr lang="ru-RU" i="1" dirty="0" err="1"/>
              <a:t>Зауваження</a:t>
            </a:r>
            <a:r>
              <a:rPr lang="ru-RU" i="1" dirty="0"/>
              <a:t> </a:t>
            </a:r>
            <a:r>
              <a:rPr lang="ru-RU" i="1" dirty="0" err="1"/>
              <a:t>врахували</a:t>
            </a:r>
            <a:r>
              <a:rPr lang="ru-RU" i="1" dirty="0"/>
              <a:t>; </a:t>
            </a:r>
            <a:r>
              <a:rPr lang="ru-RU" i="1" dirty="0" err="1"/>
              <a:t>Зауваження</a:t>
            </a:r>
            <a:r>
              <a:rPr lang="ru-RU" i="1" dirty="0"/>
              <a:t> </a:t>
            </a:r>
            <a:r>
              <a:rPr lang="ru-RU" i="1" dirty="0" err="1"/>
              <a:t>враховані</a:t>
            </a:r>
            <a:r>
              <a:rPr lang="ru-RU" i="1" dirty="0"/>
              <a:t> (</a:t>
            </a:r>
            <a:r>
              <a:rPr lang="ru-RU" i="1" dirty="0" err="1"/>
              <a:t>аспірантом</a:t>
            </a:r>
            <a:r>
              <a:rPr lang="ru-RU" i="1" dirty="0"/>
              <a:t>), </a:t>
            </a:r>
            <a:r>
              <a:rPr lang="ru-RU" dirty="0"/>
              <a:t>але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не </a:t>
            </a:r>
            <a:r>
              <a:rPr lang="ru-RU" dirty="0" err="1"/>
              <a:t>заперечують</a:t>
            </a:r>
            <a:r>
              <a:rPr lang="ru-RU" dirty="0"/>
              <a:t>, тому </a:t>
            </a:r>
            <a:r>
              <a:rPr lang="ru-RU" dirty="0" err="1"/>
              <a:t>що</a:t>
            </a:r>
            <a:r>
              <a:rPr lang="ru-RU" dirty="0"/>
              <a:t> вони </a:t>
            </a:r>
            <a:r>
              <a:rPr lang="ru-RU" dirty="0" err="1"/>
              <a:t>становлять</a:t>
            </a:r>
            <a:r>
              <a:rPr lang="ru-RU" dirty="0"/>
              <a:t> </a:t>
            </a:r>
            <a:r>
              <a:rPr lang="ru-RU" dirty="0" err="1"/>
              <a:t>проміжний</a:t>
            </a:r>
            <a:r>
              <a:rPr lang="ru-RU" dirty="0"/>
              <a:t> </a:t>
            </a:r>
            <a:r>
              <a:rPr lang="ru-RU" dirty="0" err="1"/>
              <a:t>етап</a:t>
            </a:r>
            <a:r>
              <a:rPr lang="ru-RU" dirty="0"/>
              <a:t> у </a:t>
            </a:r>
            <a:r>
              <a:rPr lang="ru-RU" dirty="0" err="1"/>
              <a:t>перетворенні</a:t>
            </a:r>
            <a:r>
              <a:rPr lang="ru-RU" dirty="0"/>
              <a:t> </a:t>
            </a:r>
            <a:r>
              <a:rPr lang="ru-RU" dirty="0" err="1"/>
              <a:t>дієслівних</a:t>
            </a:r>
            <a:r>
              <a:rPr lang="ru-RU" dirty="0"/>
              <a:t> </a:t>
            </a:r>
            <a:r>
              <a:rPr lang="ru-RU" dirty="0" err="1"/>
              <a:t>особових</a:t>
            </a:r>
            <a:r>
              <a:rPr lang="ru-RU" dirty="0"/>
              <a:t> </a:t>
            </a:r>
            <a:r>
              <a:rPr lang="ru-RU" dirty="0" err="1"/>
              <a:t>речень</a:t>
            </a:r>
            <a:r>
              <a:rPr lang="ru-RU" dirty="0"/>
              <a:t> у </a:t>
            </a:r>
            <a:r>
              <a:rPr lang="ru-RU" dirty="0" err="1"/>
              <a:t>безособові</a:t>
            </a:r>
            <a:r>
              <a:rPr lang="ru-RU" dirty="0"/>
              <a:t>, пор.: </a:t>
            </a:r>
            <a:r>
              <a:rPr lang="ru-RU" i="1" dirty="0" err="1"/>
              <a:t>Аспіранти</a:t>
            </a:r>
            <a:r>
              <a:rPr lang="ru-RU" i="1" dirty="0"/>
              <a:t> </a:t>
            </a:r>
            <a:r>
              <a:rPr lang="ru-RU" i="1" dirty="0" err="1"/>
              <a:t>надрукували</a:t>
            </a:r>
            <a:r>
              <a:rPr lang="ru-RU" i="1" dirty="0"/>
              <a:t> </a:t>
            </a:r>
            <a:r>
              <a:rPr lang="ru-RU" i="1" dirty="0" err="1"/>
              <a:t>статті</a:t>
            </a:r>
            <a:r>
              <a:rPr lang="ru-RU" i="1" dirty="0"/>
              <a:t> – </a:t>
            </a:r>
            <a:r>
              <a:rPr lang="ru-RU" i="1" dirty="0" err="1"/>
              <a:t>Статті</a:t>
            </a:r>
            <a:r>
              <a:rPr lang="ru-RU" i="1" dirty="0"/>
              <a:t> </a:t>
            </a:r>
            <a:r>
              <a:rPr lang="ru-RU" i="1" dirty="0" err="1"/>
              <a:t>надруковані</a:t>
            </a:r>
            <a:r>
              <a:rPr lang="ru-RU" i="1" dirty="0"/>
              <a:t> </a:t>
            </a:r>
            <a:r>
              <a:rPr lang="ru-RU" i="1" dirty="0" err="1"/>
              <a:t>аспірантами</a:t>
            </a:r>
            <a:r>
              <a:rPr lang="ru-RU" i="1" dirty="0"/>
              <a:t> – </a:t>
            </a:r>
            <a:r>
              <a:rPr lang="ru-RU" i="1" dirty="0" err="1"/>
              <a:t>Статті</a:t>
            </a:r>
            <a:r>
              <a:rPr lang="ru-RU" i="1" dirty="0"/>
              <a:t> </a:t>
            </a:r>
            <a:r>
              <a:rPr lang="ru-RU" i="1" dirty="0" err="1"/>
              <a:t>надруковані</a:t>
            </a:r>
            <a:r>
              <a:rPr lang="ru-RU" i="1" dirty="0"/>
              <a:t> – </a:t>
            </a:r>
            <a:r>
              <a:rPr lang="ru-RU" i="1" dirty="0" err="1"/>
              <a:t>Статті</a:t>
            </a:r>
            <a:r>
              <a:rPr lang="ru-RU" i="1" dirty="0"/>
              <a:t> </a:t>
            </a:r>
            <a:r>
              <a:rPr lang="ru-RU" i="1" dirty="0" err="1"/>
              <a:t>надруковано</a:t>
            </a:r>
            <a:r>
              <a:rPr lang="ru-RU" i="1" dirty="0"/>
              <a:t>.</a:t>
            </a:r>
          </a:p>
          <a:p>
            <a:pPr algn="just"/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xmlns="" val="1084745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352928" cy="1362456"/>
          </a:xfrm>
        </p:spPr>
        <p:txBody>
          <a:bodyPr/>
          <a:lstStyle/>
          <a:p>
            <a:r>
              <a:rPr lang="uk-UA" sz="4000" dirty="0">
                <a:effectLst/>
              </a:rPr>
              <a:t>1. Ненормативне вживання пасивних конструкцій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8280920" cy="4824536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/>
              <a:t>Отже, про </a:t>
            </a:r>
            <a:r>
              <a:rPr lang="uk-UA" dirty="0" smtClean="0"/>
              <a:t>нівелювання </a:t>
            </a:r>
            <a:r>
              <a:rPr lang="uk-UA" dirty="0"/>
              <a:t>синтаксичної самобутності української наукової мови свідчить занадто широке </a:t>
            </a:r>
            <a:r>
              <a:rPr lang="uk-UA" dirty="0" smtClean="0"/>
              <a:t>вживання </a:t>
            </a:r>
            <a:r>
              <a:rPr lang="uk-UA" dirty="0"/>
              <a:t>різних типів пасивних конструкцій, які в синтаксичній системі сучасної української мови, на противагу іншим слов’янським мовам, опинилися на периферії. Для надання українським науковим текстам національної ідентичності потрібно змінити в них співвідношення між активними і пасивними конструкціями. Домінантне становище повинні посісти активні конструкції, тому що вони становлять </a:t>
            </a:r>
            <a:r>
              <a:rPr lang="uk-UA" dirty="0" err="1" smtClean="0"/>
              <a:t>типологійну</a:t>
            </a:r>
            <a:r>
              <a:rPr lang="uk-UA" dirty="0" smtClean="0"/>
              <a:t> </a:t>
            </a:r>
            <a:r>
              <a:rPr lang="uk-UA" dirty="0"/>
              <a:t>ознаку синтаксису сучасної української літературної мови й української загальнонародної мови. З-поміж пасивних умотивованим є лише використання конструкцій із пасивними дієприкметниками доконаного виду, бо вони становлять проміжну ланку в перетворенні особових речень у безособові на позначення результативного стану.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uk-UA" dirty="0" smtClean="0"/>
          </a:p>
          <a:p>
            <a:pPr algn="just"/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xmlns="" val="2844504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352928" cy="1362456"/>
          </a:xfrm>
        </p:spPr>
        <p:txBody>
          <a:bodyPr/>
          <a:lstStyle/>
          <a:p>
            <a:r>
              <a:rPr lang="uk-UA" sz="4000" dirty="0" smtClean="0">
                <a:effectLst/>
              </a:rPr>
              <a:t>2. Ненормативне вживання активних дієприкметників теперішнього часу</a:t>
            </a:r>
            <a:br>
              <a:rPr lang="uk-UA" sz="4000" dirty="0" smtClean="0">
                <a:effectLst/>
              </a:rPr>
            </a:b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8280920" cy="4824536"/>
          </a:xfrm>
        </p:spPr>
        <p:txBody>
          <a:bodyPr>
            <a:normAutofit/>
          </a:bodyPr>
          <a:lstStyle/>
          <a:p>
            <a:pPr algn="just"/>
            <a:endParaRPr lang="uk-UA" dirty="0" smtClean="0"/>
          </a:p>
          <a:p>
            <a:pPr algn="just"/>
            <a:r>
              <a:rPr lang="uk-UA" dirty="0" smtClean="0"/>
              <a:t>В </a:t>
            </a:r>
            <a:r>
              <a:rPr lang="uk-UA" dirty="0"/>
              <a:t>українській мові активні дієприкметники теперішнього часу на </a:t>
            </a:r>
            <a:r>
              <a:rPr lang="uk-UA" i="1" dirty="0"/>
              <a:t>-уч-</a:t>
            </a:r>
            <a:r>
              <a:rPr lang="uk-UA" i="1" dirty="0" err="1"/>
              <a:t>ий</a:t>
            </a:r>
            <a:r>
              <a:rPr lang="uk-UA" i="1" dirty="0"/>
              <a:t>, -</a:t>
            </a:r>
            <a:r>
              <a:rPr lang="uk-UA" i="1" dirty="0" err="1"/>
              <a:t>юч-ий</a:t>
            </a:r>
            <a:r>
              <a:rPr lang="uk-UA" i="1" dirty="0"/>
              <a:t>, -ач-</a:t>
            </a:r>
            <a:r>
              <a:rPr lang="uk-UA" i="1" dirty="0" err="1"/>
              <a:t>ий</a:t>
            </a:r>
            <a:r>
              <a:rPr lang="uk-UA" i="1" dirty="0"/>
              <a:t>, -</a:t>
            </a:r>
            <a:r>
              <a:rPr lang="uk-UA" i="1" dirty="0" err="1"/>
              <a:t>яч-ий</a:t>
            </a:r>
            <a:r>
              <a:rPr lang="uk-UA" dirty="0"/>
              <a:t> обмежені у </a:t>
            </a:r>
            <a:r>
              <a:rPr lang="uk-UA" dirty="0" smtClean="0"/>
              <a:t>вжитку, напр</a:t>
            </a:r>
            <a:r>
              <a:rPr lang="uk-UA" dirty="0"/>
              <a:t>.: </a:t>
            </a:r>
            <a:endParaRPr lang="uk-UA" dirty="0" smtClean="0"/>
          </a:p>
          <a:p>
            <a:pPr algn="just"/>
            <a:endParaRPr lang="uk-UA" i="1" dirty="0" smtClean="0"/>
          </a:p>
          <a:p>
            <a:pPr algn="just"/>
            <a:r>
              <a:rPr lang="uk-UA" i="1" dirty="0" smtClean="0"/>
              <a:t>робітників</a:t>
            </a:r>
            <a:r>
              <a:rPr lang="uk-UA" i="1" dirty="0"/>
              <a:t>, </a:t>
            </a:r>
            <a:r>
              <a:rPr lang="uk-UA" i="1" dirty="0" err="1"/>
              <a:t>перевиконуючих</a:t>
            </a:r>
            <a:r>
              <a:rPr lang="uk-UA" i="1" dirty="0"/>
              <a:t> план, преміювали – робітників, які перевиконують план, преміювали</a:t>
            </a:r>
            <a:r>
              <a:rPr lang="uk-UA" dirty="0"/>
              <a:t>.</a:t>
            </a:r>
          </a:p>
          <a:p>
            <a:pPr algn="just"/>
            <a:endParaRPr lang="uk-UA" dirty="0" smtClean="0"/>
          </a:p>
          <a:p>
            <a:pPr algn="just"/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xmlns="" val="2295516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352928" cy="1362456"/>
          </a:xfrm>
        </p:spPr>
        <p:txBody>
          <a:bodyPr/>
          <a:lstStyle/>
          <a:p>
            <a:r>
              <a:rPr lang="uk-UA" sz="4000" dirty="0" smtClean="0">
                <a:effectLst/>
              </a:rPr>
              <a:t>2. Ненормативне вживання активних дієприкметників теперішнього часу</a:t>
            </a:r>
            <a:br>
              <a:rPr lang="uk-UA" sz="4000" dirty="0" smtClean="0">
                <a:effectLst/>
              </a:rPr>
            </a:b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8280920" cy="4824536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Найпоширеніші </a:t>
            </a:r>
            <a:r>
              <a:rPr lang="uk-UA" dirty="0"/>
              <a:t>способи заміни активних дієприкметників такі</a:t>
            </a:r>
            <a:r>
              <a:rPr lang="uk-UA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uk-UA" b="1" dirty="0" smtClean="0"/>
              <a:t>Віддієслівні </a:t>
            </a:r>
            <a:r>
              <a:rPr lang="uk-UA" b="1" dirty="0"/>
              <a:t>прикметники на </a:t>
            </a:r>
            <a:r>
              <a:rPr lang="uk-UA" b="1" i="1" dirty="0"/>
              <a:t>-</a:t>
            </a:r>
            <a:r>
              <a:rPr lang="uk-UA" b="1" i="1" dirty="0" err="1"/>
              <a:t>льн-ий</a:t>
            </a:r>
            <a:r>
              <a:rPr lang="uk-UA" b="1" dirty="0"/>
              <a:t>:</a:t>
            </a:r>
            <a:endParaRPr lang="uk-UA" dirty="0"/>
          </a:p>
          <a:p>
            <a:r>
              <a:rPr lang="uk-UA" i="1" dirty="0" smtClean="0"/>
              <a:t>вражаючий </a:t>
            </a:r>
            <a:r>
              <a:rPr lang="uk-UA" i="1" dirty="0"/>
              <a:t>– </a:t>
            </a:r>
            <a:r>
              <a:rPr lang="uk-UA" i="1" dirty="0" err="1"/>
              <a:t>вражальний</a:t>
            </a:r>
            <a:r>
              <a:rPr lang="uk-UA" i="1" dirty="0"/>
              <a:t>;</a:t>
            </a:r>
            <a:endParaRPr lang="uk-UA" dirty="0"/>
          </a:p>
          <a:p>
            <a:r>
              <a:rPr lang="uk-UA" i="1" dirty="0"/>
              <a:t>знеболюючий (засіб) – знеболювальний, </a:t>
            </a:r>
            <a:r>
              <a:rPr lang="uk-UA" i="1" dirty="0" err="1"/>
              <a:t>болетамувальний</a:t>
            </a:r>
            <a:r>
              <a:rPr lang="uk-UA" i="1" dirty="0"/>
              <a:t>;</a:t>
            </a:r>
            <a:endParaRPr lang="uk-UA" dirty="0"/>
          </a:p>
          <a:p>
            <a:r>
              <a:rPr lang="uk-UA" i="1" dirty="0" err="1"/>
              <a:t>копіюючий</a:t>
            </a:r>
            <a:r>
              <a:rPr lang="uk-UA" i="1" dirty="0"/>
              <a:t> – копіювальний;</a:t>
            </a:r>
            <a:endParaRPr lang="uk-UA" dirty="0"/>
          </a:p>
          <a:p>
            <a:r>
              <a:rPr lang="uk-UA" i="1" dirty="0" err="1" smtClean="0"/>
              <a:t>системоутворюючий</a:t>
            </a:r>
            <a:r>
              <a:rPr lang="uk-UA" i="1" dirty="0" smtClean="0"/>
              <a:t> </a:t>
            </a:r>
            <a:r>
              <a:rPr lang="uk-UA" i="1" dirty="0"/>
              <a:t>– </a:t>
            </a:r>
            <a:r>
              <a:rPr lang="uk-UA" i="1" dirty="0" err="1"/>
              <a:t>системоутворювальний</a:t>
            </a:r>
            <a:r>
              <a:rPr lang="uk-UA" i="1" dirty="0"/>
              <a:t> </a:t>
            </a:r>
            <a:r>
              <a:rPr lang="uk-UA" dirty="0"/>
              <a:t>(або</a:t>
            </a:r>
            <a:r>
              <a:rPr lang="uk-UA" i="1" dirty="0"/>
              <a:t> </a:t>
            </a:r>
            <a:r>
              <a:rPr lang="uk-UA" i="1" dirty="0" err="1"/>
              <a:t>системотвірний</a:t>
            </a:r>
            <a:r>
              <a:rPr lang="uk-UA" dirty="0"/>
              <a:t>)</a:t>
            </a:r>
            <a:r>
              <a:rPr lang="uk-UA" i="1" dirty="0"/>
              <a:t>;</a:t>
            </a:r>
            <a:endParaRPr lang="uk-UA" dirty="0"/>
          </a:p>
          <a:p>
            <a:r>
              <a:rPr lang="uk-UA" i="1" dirty="0"/>
              <a:t>узагальнюючий – </a:t>
            </a:r>
            <a:r>
              <a:rPr lang="uk-UA" i="1" dirty="0" err="1"/>
              <a:t>узагальнювальний</a:t>
            </a:r>
            <a:r>
              <a:rPr lang="uk-UA" i="1" dirty="0"/>
              <a:t>;</a:t>
            </a:r>
            <a:endParaRPr lang="uk-UA" dirty="0"/>
          </a:p>
          <a:p>
            <a:r>
              <a:rPr lang="uk-UA" i="1" dirty="0"/>
              <a:t>уточнюючий – уточнювальний;</a:t>
            </a:r>
            <a:endParaRPr lang="uk-UA" dirty="0"/>
          </a:p>
          <a:p>
            <a:r>
              <a:rPr lang="uk-UA" i="1" dirty="0"/>
              <a:t>формуючий – формувальний.</a:t>
            </a:r>
            <a:endParaRPr lang="uk-UA" dirty="0"/>
          </a:p>
          <a:p>
            <a:pPr algn="just"/>
            <a:endParaRPr lang="uk-UA" dirty="0" smtClean="0"/>
          </a:p>
          <a:p>
            <a:pPr algn="just"/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xmlns="" val="9788303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ік">
  <a:themeElements>
    <a:clrScheme name="Поті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і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і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</TotalTime>
  <Words>1768</Words>
  <Application>Microsoft Office PowerPoint</Application>
  <PresentationFormat>Экран (4:3)</PresentationFormat>
  <Paragraphs>190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Потік</vt:lpstr>
      <vt:lpstr>Дотримання граматичних норм в академічному мовленні</vt:lpstr>
      <vt:lpstr>1. Ненормативне вживання пасивних конструкцій </vt:lpstr>
      <vt:lpstr>1. Ненормативне вживання пасивних конструкцій </vt:lpstr>
      <vt:lpstr>1. Ненормативне вживання пасивних конструкцій </vt:lpstr>
      <vt:lpstr>1. Ненормативне вживання пасивних конструкцій </vt:lpstr>
      <vt:lpstr>1. Ненормативне вживання пасивних конструкцій </vt:lpstr>
      <vt:lpstr>1. Ненормативне вживання пасивних конструкцій </vt:lpstr>
      <vt:lpstr>2. Ненормативне вживання активних дієприкметників теперішнього часу </vt:lpstr>
      <vt:lpstr>2. Ненормативне вживання активних дієприкметників теперішнього часу </vt:lpstr>
      <vt:lpstr>2. Ненормативне вживання активних дієприкметників теперішнього часу </vt:lpstr>
      <vt:lpstr>2. Ненормативне вживання активних дієприкметників теперішнього часу </vt:lpstr>
      <vt:lpstr>2. Ненормативне вживання активних дієприкметників теперішнього часу </vt:lpstr>
      <vt:lpstr>2. Ненормативне вживання активних дієприкметників теперішнього часу </vt:lpstr>
      <vt:lpstr>2. Ненормативне вживання активних дієприкметників теперішнього часу </vt:lpstr>
      <vt:lpstr>2. Ненормативне вживання активних дієприкметників теперішнього часу </vt:lpstr>
      <vt:lpstr>2. Ненормативне вживання активних дієприкметників теперішнього часу </vt:lpstr>
      <vt:lpstr>2. Ненормативне вживання активних дієприкметників теперішнього часу </vt:lpstr>
      <vt:lpstr>2. Ненормативне вживання активних дієприкметників теперішнього часу </vt:lpstr>
      <vt:lpstr>2. Ненормативне вживання активних дієприкметників теперішнього часу </vt:lpstr>
      <vt:lpstr>2. Ненормативне вживання активних дієприкметників теперішнього часу </vt:lpstr>
      <vt:lpstr>3. Порушення норм уживання дієприслівників та їхніх зворотів </vt:lpstr>
      <vt:lpstr>3. Порушення норм уживання дієприслівників та їхніх зворотів </vt:lpstr>
      <vt:lpstr>3. Порушення норм уживання дієприслівників та їхніх зворотів </vt:lpstr>
      <vt:lpstr>3. Порушення норм уживання дієприслівників та їхніх зворотів </vt:lpstr>
      <vt:lpstr>4. Невмотивована парцеляція частин складного речення </vt:lpstr>
      <vt:lpstr>4. Невмотивована парцеляція частин складного речення </vt:lpstr>
      <vt:lpstr>4. Невмотивована парцеляція частин складного речення </vt:lpstr>
      <vt:lpstr>5. Оформлення етикетної конструкції ввічливості </vt:lpstr>
      <vt:lpstr>5. Оформлення етикетної конструкції ввічливості </vt:lpstr>
      <vt:lpstr>5. Оформлення етикетної конструкції ввічливості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Дотримання граматичних норм в академічному мовленні</dc:title>
  <dc:creator>EFIR</dc:creator>
  <cp:lastModifiedBy>User</cp:lastModifiedBy>
  <cp:revision>12</cp:revision>
  <dcterms:created xsi:type="dcterms:W3CDTF">2018-05-16T07:37:53Z</dcterms:created>
  <dcterms:modified xsi:type="dcterms:W3CDTF">2018-11-21T07:41:29Z</dcterms:modified>
</cp:coreProperties>
</file>